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  <p:sldMasterId id="2147483751" r:id="rId2"/>
    <p:sldMasterId id="2147483756" r:id="rId3"/>
  </p:sldMasterIdLst>
  <p:notesMasterIdLst>
    <p:notesMasterId r:id="rId49"/>
  </p:notesMasterIdLst>
  <p:sldIdLst>
    <p:sldId id="257" r:id="rId4"/>
    <p:sldId id="259" r:id="rId5"/>
    <p:sldId id="283" r:id="rId6"/>
    <p:sldId id="284" r:id="rId7"/>
    <p:sldId id="292" r:id="rId8"/>
    <p:sldId id="296" r:id="rId9"/>
    <p:sldId id="297" r:id="rId10"/>
    <p:sldId id="285" r:id="rId11"/>
    <p:sldId id="298" r:id="rId12"/>
    <p:sldId id="294" r:id="rId13"/>
    <p:sldId id="295" r:id="rId14"/>
    <p:sldId id="286" r:id="rId15"/>
    <p:sldId id="288" r:id="rId16"/>
    <p:sldId id="287" r:id="rId17"/>
    <p:sldId id="290" r:id="rId18"/>
    <p:sldId id="281" r:id="rId19"/>
    <p:sldId id="3055" r:id="rId20"/>
    <p:sldId id="4879" r:id="rId21"/>
    <p:sldId id="1521" r:id="rId22"/>
    <p:sldId id="2914" r:id="rId23"/>
    <p:sldId id="2710" r:id="rId24"/>
    <p:sldId id="2711" r:id="rId25"/>
    <p:sldId id="1399" r:id="rId26"/>
    <p:sldId id="1400" r:id="rId27"/>
    <p:sldId id="1401" r:id="rId28"/>
    <p:sldId id="1256" r:id="rId29"/>
    <p:sldId id="2712" r:id="rId30"/>
    <p:sldId id="1402" r:id="rId31"/>
    <p:sldId id="2086" r:id="rId32"/>
    <p:sldId id="2087" r:id="rId33"/>
    <p:sldId id="1253" r:id="rId34"/>
    <p:sldId id="1254" r:id="rId35"/>
    <p:sldId id="1404" r:id="rId36"/>
    <p:sldId id="4859" r:id="rId37"/>
    <p:sldId id="4860" r:id="rId38"/>
    <p:sldId id="4861" r:id="rId39"/>
    <p:sldId id="4862" r:id="rId40"/>
    <p:sldId id="4863" r:id="rId41"/>
    <p:sldId id="4864" r:id="rId42"/>
    <p:sldId id="3224" r:id="rId43"/>
    <p:sldId id="1261" r:id="rId44"/>
    <p:sldId id="1262" r:id="rId45"/>
    <p:sldId id="1293" r:id="rId46"/>
    <p:sldId id="1294" r:id="rId47"/>
    <p:sldId id="1406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D:\Yusup\Pekerjaan\Project\Project%20EADJPK\Artifacts\Aplication-Data\eadjpk-catalog-29des201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2200" b="1" i="0" baseline="0" dirty="0">
                <a:effectLst/>
              </a:rPr>
              <a:t>Rekapitulasi </a:t>
            </a:r>
            <a:r>
              <a:rPr lang="en-US" sz="2200" b="1" i="0" baseline="0" dirty="0">
                <a:effectLst/>
              </a:rPr>
              <a:t>Hasil </a:t>
            </a:r>
            <a:r>
              <a:rPr lang="en-US" sz="2200" b="1" i="1" baseline="0" dirty="0">
                <a:effectLst/>
              </a:rPr>
              <a:t>Application Portfolio Assessment Survey</a:t>
            </a:r>
            <a:endParaRPr lang="id-ID" sz="2200" dirty="0">
              <a:effectLst/>
            </a:endParaRPr>
          </a:p>
        </c:rich>
      </c:tx>
      <c:layout>
        <c:manualLayout>
          <c:xMode val="edge"/>
          <c:yMode val="edge"/>
          <c:x val="0.1440485564304462"/>
          <c:y val="1.29629629629629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288739373412077E-2"/>
          <c:y val="0.13464607451991412"/>
          <c:w val="0.90017262489423178"/>
          <c:h val="0.83611480039855002"/>
        </c:manualLayout>
      </c:layout>
      <c:scatterChart>
        <c:scatterStyle val="lineMarker"/>
        <c:varyColors val="0"/>
        <c:ser>
          <c:idx val="0"/>
          <c:order val="0"/>
          <c:tx>
            <c:strRef>
              <c:f>'[eadjpk-catalog-29des2016.xlsx]App Portofolio Assessment'!$C$4:$C$58</c:f>
              <c:strCache>
                <c:ptCount val="55"/>
                <c:pt idx="0">
                  <c:v>INTAN</c:v>
                </c:pt>
                <c:pt idx="1">
                  <c:v>GUESTBOOK</c:v>
                </c:pt>
                <c:pt idx="2">
                  <c:v>INDIRA</c:v>
                </c:pt>
                <c:pt idx="3">
                  <c:v>Aplikasi GPP</c:v>
                </c:pt>
                <c:pt idx="4">
                  <c:v>MASBRO</c:v>
                </c:pt>
                <c:pt idx="5">
                  <c:v>Aplikasi Persediaan</c:v>
                </c:pt>
                <c:pt idx="6">
                  <c:v>SIMAK-BMN</c:v>
                </c:pt>
                <c:pt idx="7">
                  <c:v>Aplikasi Pustaka</c:v>
                </c:pt>
                <c:pt idx="8">
                  <c:v>eProc LPSE</c:v>
                </c:pt>
                <c:pt idx="9">
                  <c:v>SIMPEL</c:v>
                </c:pt>
                <c:pt idx="10">
                  <c:v>SIMAPAN</c:v>
                </c:pt>
                <c:pt idx="11">
                  <c:v>SPIDI</c:v>
                </c:pt>
                <c:pt idx="12">
                  <c:v>SIMPEG</c:v>
                </c:pt>
                <c:pt idx="13">
                  <c:v>eFormasi</c:v>
                </c:pt>
                <c:pt idx="14">
                  <c:v>RKA-KL</c:v>
                </c:pt>
                <c:pt idx="15">
                  <c:v>ADIK</c:v>
                </c:pt>
                <c:pt idx="16">
                  <c:v>SAS</c:v>
                </c:pt>
                <c:pt idx="17">
                  <c:v>Saiba</c:v>
                </c:pt>
                <c:pt idx="18">
                  <c:v>DKD</c:v>
                </c:pt>
                <c:pt idx="19">
                  <c:v>ePerformance</c:v>
                </c:pt>
                <c:pt idx="20">
                  <c:v>SIMTRADA</c:v>
                </c:pt>
                <c:pt idx="21">
                  <c:v>Aplikasi Pelaksanaan Transfer I</c:v>
                </c:pt>
                <c:pt idx="22">
                  <c:v>Aplikasi Pelaksanaan Transfer II</c:v>
                </c:pt>
                <c:pt idx="23">
                  <c:v>Aplikasi DBH CHT</c:v>
                </c:pt>
                <c:pt idx="24">
                  <c:v>LDT (Laporan Dana Transfer)</c:v>
                </c:pt>
                <c:pt idx="25">
                  <c:v>Aplikasi Monitoring SPAN</c:v>
                </c:pt>
                <c:pt idx="26">
                  <c:v>Aplikasi Simulasi dan alokasi Dana Desa</c:v>
                </c:pt>
                <c:pt idx="27">
                  <c:v>SIPRIDA</c:v>
                </c:pt>
                <c:pt idx="28">
                  <c:v>BERBUDI</c:v>
                </c:pt>
                <c:pt idx="29">
                  <c:v>RKAKL-BA999</c:v>
                </c:pt>
                <c:pt idx="30">
                  <c:v>SAS-BA999</c:v>
                </c:pt>
                <c:pt idx="31">
                  <c:v>SPAN</c:v>
                </c:pt>
                <c:pt idx="32">
                  <c:v>Monitoring Penyluran Hibah Daerah</c:v>
                </c:pt>
                <c:pt idx="33">
                  <c:v>Pandita</c:v>
                </c:pt>
                <c:pt idx="34">
                  <c:v>Komandan</c:v>
                </c:pt>
                <c:pt idx="35">
                  <c:v>SIMDKD</c:v>
                </c:pt>
                <c:pt idx="36">
                  <c:v>Core SIKD</c:v>
                </c:pt>
                <c:pt idx="37">
                  <c:v>Sinergi SIKD</c:v>
                </c:pt>
                <c:pt idx="38">
                  <c:v>Simpatik SIKD</c:v>
                </c:pt>
                <c:pt idx="39">
                  <c:v>Manajemen Proyek</c:v>
                </c:pt>
                <c:pt idx="40">
                  <c:v>WBRS</c:v>
                </c:pt>
                <c:pt idx="41">
                  <c:v>Situs DJPK (www.djpk.depkeu.go.id)</c:v>
                </c:pt>
                <c:pt idx="42">
                  <c:v>Sintia</c:v>
                </c:pt>
                <c:pt idx="43">
                  <c:v>Simia</c:v>
                </c:pt>
                <c:pt idx="44">
                  <c:v>Aplikasi IP Audit Network Report</c:v>
                </c:pt>
                <c:pt idx="45">
                  <c:v>Repository DJPK</c:v>
                </c:pt>
                <c:pt idx="46">
                  <c:v>DJPK e-Office</c:v>
                </c:pt>
                <c:pt idx="47">
                  <c:v>INOVASI DAK</c:v>
                </c:pt>
                <c:pt idx="48">
                  <c:v>ID WEB</c:v>
                </c:pt>
                <c:pt idx="49">
                  <c:v>e-Proposal DAK</c:v>
                </c:pt>
                <c:pt idx="50">
                  <c:v>SOKLIN</c:v>
                </c:pt>
                <c:pt idx="51">
                  <c:v>Maestro</c:v>
                </c:pt>
                <c:pt idx="52">
                  <c:v>Sipoltak</c:v>
                </c:pt>
                <c:pt idx="53">
                  <c:v>SIMARU</c:v>
                </c:pt>
                <c:pt idx="54">
                  <c:v>TKPKN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76B531"/>
              </a:solidFill>
              <a:ln w="9525">
                <a:noFill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F499734-8143-4DA8-BF64-174194E6873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791F-4D92-BEEE-B1B021D3005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A116575-45DA-4F77-AE87-076871680C2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3020-4231-945E-FE5A5D70B0D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484807E-4EBC-4B5A-AE2C-19C1DCC2D26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3020-4231-945E-FE5A5D70B0D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52700EC-9DB9-4F4B-9885-9A4DAD6D477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3020-4231-945E-FE5A5D70B0D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1CD6BCA-3E19-4814-AB16-65B160737CB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3020-4231-945E-FE5A5D70B0D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34AC1C1-3A60-416D-A752-784297FCA94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3020-4231-945E-FE5A5D70B0D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D3792F31-30E7-4EFB-8902-E9FB0564D39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3020-4231-945E-FE5A5D70B0D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AACEB25-BC31-4A8C-890B-B74C75BF43B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3020-4231-945E-FE5A5D70B0D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1857A699-5D4D-4900-B1E3-B018BD3C008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3020-4231-945E-FE5A5D70B0D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D7732EF-89FB-4929-B777-74AD806B041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3020-4231-945E-FE5A5D70B0D7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FAE88CB-AC54-4B2A-A712-2DB9A1721BA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3020-4231-945E-FE5A5D70B0D7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A3E73E3-15C8-46BF-A8C4-ED7EFCA4C94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3020-4231-945E-FE5A5D70B0D7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085F764C-8DB4-46AB-A3A3-B56ADC2D384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3020-4231-945E-FE5A5D70B0D7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45E9DF5-A878-4C16-99FF-0F717989473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3020-4231-945E-FE5A5D70B0D7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3078D446-0620-4389-93FD-FE754EF3A81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3020-4231-945E-FE5A5D70B0D7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B0B65C74-2293-4DF8-9B78-3C034C8AA67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3020-4231-945E-FE5A5D70B0D7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D534DF28-9F37-4161-8E75-40533B5F6AB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3020-4231-945E-FE5A5D70B0D7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DCB1D9C0-8B0A-4E39-A0F0-EBDC2EE4280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3020-4231-945E-FE5A5D70B0D7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A0E5D276-C77E-4C3F-B2A1-F59CE607A50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3020-4231-945E-FE5A5D70B0D7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ED398EB7-D50A-4FFA-B03D-13DD5B231F8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3020-4231-945E-FE5A5D70B0D7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E4828D8E-C74E-4C7A-9952-CFFB7335A08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3020-4231-945E-FE5A5D70B0D7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BA8F6EDB-2F19-4192-BE12-C8319995180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3020-4231-945E-FE5A5D70B0D7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4BA965BD-D097-4BE9-A6DF-A8835493656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3020-4231-945E-FE5A5D70B0D7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A65EA800-4641-4B46-9A82-24E9915A71C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3020-4231-945E-FE5A5D70B0D7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34BE7047-219B-4B25-A967-A13D04E1310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3020-4231-945E-FE5A5D70B0D7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68039815-BFF7-45AB-9D40-370DC54B5CE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3020-4231-945E-FE5A5D70B0D7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5D5D0EED-E587-4EDA-ADEA-91971305D22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3020-4231-945E-FE5A5D70B0D7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AA391BC1-EE36-4377-8D07-F921BB9111D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3020-4231-945E-FE5A5D70B0D7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70406A14-BD06-4A40-8F39-141FF7985A7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3020-4231-945E-FE5A5D70B0D7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89F6CF56-DDC3-4CA3-9644-0D566ECF666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3020-4231-945E-FE5A5D70B0D7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E3B84936-F155-4654-8F62-9887A99289A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3020-4231-945E-FE5A5D70B0D7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53899F2F-B16E-46AF-911F-E396966970F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3020-4231-945E-FE5A5D70B0D7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C50A8A7F-9291-48B4-B3CA-D32F2A25C58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3020-4231-945E-FE5A5D70B0D7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BA4712E7-4DD4-4109-AA17-2C3FD00A850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0-3020-4231-945E-FE5A5D70B0D7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C0EBBCCD-5ABA-4A7F-A08E-5DE0EE486AE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3020-4231-945E-FE5A5D70B0D7}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A1B8E77F-34C6-4139-BC5E-29DD8BD98A1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2-3020-4231-945E-FE5A5D70B0D7}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03F1D585-9475-4543-B6D9-FA3F5B0F710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3020-4231-945E-FE5A5D70B0D7}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F911CC5F-238C-4EDA-BA66-97F18BAF117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3020-4231-945E-FE5A5D70B0D7}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54B1D00E-2544-4049-B52B-25D3C09B8ED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5-3020-4231-945E-FE5A5D70B0D7}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E6D9DA47-9EE4-4ACE-8915-B94B3401A3D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6-3020-4231-945E-FE5A5D70B0D7}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F1E88658-5DF8-4D17-BC95-71C1B3D27AF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7-3020-4231-945E-FE5A5D70B0D7}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45B35F35-E4B0-4C9F-9516-489B596B1AD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8-3020-4231-945E-FE5A5D70B0D7}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174966A1-4CDD-4264-8BE9-E5231AD8878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9-3020-4231-945E-FE5A5D70B0D7}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6F107C2A-07A6-4727-922D-488D448BEA3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A-3020-4231-945E-FE5A5D70B0D7}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1A069971-0F4C-43D2-97DD-4B425AC8E04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3020-4231-945E-FE5A5D70B0D7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E98E6491-2046-47C9-B5EF-DF450927B00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C-3020-4231-945E-FE5A5D70B0D7}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5FBDD286-00F5-4F14-8C8A-4F17D404573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D-3020-4231-945E-FE5A5D70B0D7}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2E202833-5AB1-49AF-B27B-502155A29DC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E-3020-4231-945E-FE5A5D70B0D7}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84A6CC46-32FD-4EEF-A4D5-EE46D5328D7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F-3020-4231-945E-FE5A5D70B0D7}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7E59A6B4-8273-4757-A675-34273B5B89D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0-3020-4231-945E-FE5A5D70B0D7}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B89FFD5D-37CC-4928-9DD6-001ED3798DC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1-3020-4231-945E-FE5A5D70B0D7}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FECF5A3B-CC75-4F8C-8BD4-A8A7445EF72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2-3020-4231-945E-FE5A5D70B0D7}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4C8F6C82-0D88-4FC3-9F5D-59DC62AF90F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3-3020-4231-945E-FE5A5D70B0D7}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A582D264-08D4-41EC-96C4-D9855C25F09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4-3020-4231-945E-FE5A5D70B0D7}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CC3BD8C7-CE29-432C-AEB9-C09CFA9181C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5-3020-4231-945E-FE5A5D70B0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'[eadjpk-catalog-29des2016.xlsx]App Portofolio Assessment'!$AQ$4:$AQ$58</c:f>
              <c:numCache>
                <c:formatCode>0.00</c:formatCode>
                <c:ptCount val="55"/>
                <c:pt idx="0">
                  <c:v>85.15625</c:v>
                </c:pt>
                <c:pt idx="1">
                  <c:v>85.416666666666671</c:v>
                </c:pt>
                <c:pt idx="2">
                  <c:v>86.71875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75</c:v>
                </c:pt>
                <c:pt idx="8">
                  <c:v>0</c:v>
                </c:pt>
                <c:pt idx="9">
                  <c:v>62.5</c:v>
                </c:pt>
                <c:pt idx="10">
                  <c:v>0</c:v>
                </c:pt>
                <c:pt idx="11">
                  <c:v>89.583333333333314</c:v>
                </c:pt>
                <c:pt idx="12">
                  <c:v>84.027777777777771</c:v>
                </c:pt>
                <c:pt idx="13">
                  <c:v>0</c:v>
                </c:pt>
                <c:pt idx="14">
                  <c:v>62.5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91.666666666666657</c:v>
                </c:pt>
                <c:pt idx="20">
                  <c:v>83.333333333333343</c:v>
                </c:pt>
                <c:pt idx="21">
                  <c:v>87.5</c:v>
                </c:pt>
                <c:pt idx="22">
                  <c:v>87.5</c:v>
                </c:pt>
                <c:pt idx="23">
                  <c:v>87.5</c:v>
                </c:pt>
                <c:pt idx="24">
                  <c:v>87.5</c:v>
                </c:pt>
                <c:pt idx="25">
                  <c:v>62.5</c:v>
                </c:pt>
                <c:pt idx="26">
                  <c:v>87.5</c:v>
                </c:pt>
                <c:pt idx="27">
                  <c:v>82.5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68.75</c:v>
                </c:pt>
                <c:pt idx="32">
                  <c:v>75</c:v>
                </c:pt>
                <c:pt idx="33">
                  <c:v>70.833333333333329</c:v>
                </c:pt>
                <c:pt idx="34">
                  <c:v>78.125</c:v>
                </c:pt>
                <c:pt idx="35">
                  <c:v>68.75</c:v>
                </c:pt>
                <c:pt idx="36">
                  <c:v>88.194444444444457</c:v>
                </c:pt>
                <c:pt idx="37">
                  <c:v>88.194444444444429</c:v>
                </c:pt>
                <c:pt idx="38">
                  <c:v>86.71875</c:v>
                </c:pt>
                <c:pt idx="39">
                  <c:v>0</c:v>
                </c:pt>
                <c:pt idx="40">
                  <c:v>86.71875</c:v>
                </c:pt>
                <c:pt idx="41">
                  <c:v>92.1875</c:v>
                </c:pt>
                <c:pt idx="42">
                  <c:v>87.5</c:v>
                </c:pt>
                <c:pt idx="43">
                  <c:v>88.392857142857153</c:v>
                </c:pt>
                <c:pt idx="44">
                  <c:v>75</c:v>
                </c:pt>
                <c:pt idx="45">
                  <c:v>81.25</c:v>
                </c:pt>
                <c:pt idx="46">
                  <c:v>77.083333333333343</c:v>
                </c:pt>
                <c:pt idx="47">
                  <c:v>87.5</c:v>
                </c:pt>
                <c:pt idx="48">
                  <c:v>87.5</c:v>
                </c:pt>
                <c:pt idx="49">
                  <c:v>93.75</c:v>
                </c:pt>
                <c:pt idx="50">
                  <c:v>82.638888888888886</c:v>
                </c:pt>
                <c:pt idx="51">
                  <c:v>66.666666666666657</c:v>
                </c:pt>
                <c:pt idx="52">
                  <c:v>67.1875</c:v>
                </c:pt>
                <c:pt idx="53">
                  <c:v>0</c:v>
                </c:pt>
                <c:pt idx="54">
                  <c:v>0</c:v>
                </c:pt>
              </c:numCache>
            </c:numRef>
          </c:xVal>
          <c:yVal>
            <c:numRef>
              <c:f>'[eadjpk-catalog-29des2016.xlsx]App Portofolio Assessment'!$Y$4:$Y$58</c:f>
              <c:numCache>
                <c:formatCode>_(* #,##0.00_);_(* \(#,##0.00\);_(* "-"_);_(@_)</c:formatCode>
                <c:ptCount val="55"/>
                <c:pt idx="0">
                  <c:v>89.1</c:v>
                </c:pt>
                <c:pt idx="1">
                  <c:v>86.296296296296291</c:v>
                </c:pt>
                <c:pt idx="2">
                  <c:v>71.875</c:v>
                </c:pt>
                <c:pt idx="3">
                  <c:v>68.333333333333343</c:v>
                </c:pt>
                <c:pt idx="4">
                  <c:v>75</c:v>
                </c:pt>
                <c:pt idx="5">
                  <c:v>70</c:v>
                </c:pt>
                <c:pt idx="6">
                  <c:v>70</c:v>
                </c:pt>
                <c:pt idx="7">
                  <c:v>65</c:v>
                </c:pt>
                <c:pt idx="8">
                  <c:v>70</c:v>
                </c:pt>
                <c:pt idx="9">
                  <c:v>70.714285714285708</c:v>
                </c:pt>
                <c:pt idx="10">
                  <c:v>70</c:v>
                </c:pt>
                <c:pt idx="11">
                  <c:v>66.666666666666657</c:v>
                </c:pt>
                <c:pt idx="12">
                  <c:v>86.428571428571416</c:v>
                </c:pt>
                <c:pt idx="13">
                  <c:v>70</c:v>
                </c:pt>
                <c:pt idx="14">
                  <c:v>83.84615384615384</c:v>
                </c:pt>
                <c:pt idx="15">
                  <c:v>85</c:v>
                </c:pt>
                <c:pt idx="16">
                  <c:v>88.84615384615384</c:v>
                </c:pt>
                <c:pt idx="17">
                  <c:v>70</c:v>
                </c:pt>
                <c:pt idx="18">
                  <c:v>70</c:v>
                </c:pt>
                <c:pt idx="19">
                  <c:v>72.867647058823522</c:v>
                </c:pt>
                <c:pt idx="20">
                  <c:v>85.833333333333343</c:v>
                </c:pt>
                <c:pt idx="21">
                  <c:v>93.333333333333329</c:v>
                </c:pt>
                <c:pt idx="22">
                  <c:v>95</c:v>
                </c:pt>
                <c:pt idx="23">
                  <c:v>0</c:v>
                </c:pt>
                <c:pt idx="24">
                  <c:v>86.666666666666671</c:v>
                </c:pt>
                <c:pt idx="25">
                  <c:v>98</c:v>
                </c:pt>
                <c:pt idx="26">
                  <c:v>89</c:v>
                </c:pt>
                <c:pt idx="27">
                  <c:v>20</c:v>
                </c:pt>
                <c:pt idx="28">
                  <c:v>65</c:v>
                </c:pt>
                <c:pt idx="29">
                  <c:v>0</c:v>
                </c:pt>
                <c:pt idx="30">
                  <c:v>0</c:v>
                </c:pt>
                <c:pt idx="31">
                  <c:v>89.0625</c:v>
                </c:pt>
                <c:pt idx="32">
                  <c:v>0</c:v>
                </c:pt>
                <c:pt idx="33">
                  <c:v>75</c:v>
                </c:pt>
                <c:pt idx="34">
                  <c:v>75</c:v>
                </c:pt>
                <c:pt idx="35">
                  <c:v>87.5</c:v>
                </c:pt>
                <c:pt idx="36">
                  <c:v>81.666666666666671</c:v>
                </c:pt>
                <c:pt idx="37">
                  <c:v>81.25</c:v>
                </c:pt>
                <c:pt idx="38">
                  <c:v>81.25</c:v>
                </c:pt>
                <c:pt idx="39">
                  <c:v>0</c:v>
                </c:pt>
                <c:pt idx="40">
                  <c:v>75</c:v>
                </c:pt>
                <c:pt idx="41">
                  <c:v>89.6875</c:v>
                </c:pt>
                <c:pt idx="42">
                  <c:v>0</c:v>
                </c:pt>
                <c:pt idx="43">
                  <c:v>0</c:v>
                </c:pt>
                <c:pt idx="44">
                  <c:v>100</c:v>
                </c:pt>
                <c:pt idx="45">
                  <c:v>100</c:v>
                </c:pt>
                <c:pt idx="46">
                  <c:v>0</c:v>
                </c:pt>
                <c:pt idx="47">
                  <c:v>90</c:v>
                </c:pt>
                <c:pt idx="48">
                  <c:v>100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70</c:v>
                </c:pt>
                <c:pt idx="54">
                  <c:v>70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'[eadjpk-catalog-29des2016.xlsx]App Portofolio Assessment'!$C$4:$C$58</c15:f>
                <c15:dlblRangeCache>
                  <c:ptCount val="55"/>
                  <c:pt idx="0">
                    <c:v>INTAN</c:v>
                  </c:pt>
                  <c:pt idx="1">
                    <c:v>GUESTBOOK</c:v>
                  </c:pt>
                  <c:pt idx="2">
                    <c:v>INDIRA</c:v>
                  </c:pt>
                  <c:pt idx="3">
                    <c:v>Aplikasi GPP</c:v>
                  </c:pt>
                  <c:pt idx="4">
                    <c:v>MASBRO</c:v>
                  </c:pt>
                  <c:pt idx="5">
                    <c:v>Aplikasi Persediaan</c:v>
                  </c:pt>
                  <c:pt idx="6">
                    <c:v>SIMAK-BMN</c:v>
                  </c:pt>
                  <c:pt idx="7">
                    <c:v>Aplikasi Pustaka</c:v>
                  </c:pt>
                  <c:pt idx="8">
                    <c:v>eProc LPSE</c:v>
                  </c:pt>
                  <c:pt idx="9">
                    <c:v>SIMPEL</c:v>
                  </c:pt>
                  <c:pt idx="10">
                    <c:v>SIMAPAN</c:v>
                  </c:pt>
                  <c:pt idx="11">
                    <c:v>SPIDI</c:v>
                  </c:pt>
                  <c:pt idx="12">
                    <c:v>SIMPEG</c:v>
                  </c:pt>
                  <c:pt idx="13">
                    <c:v>eFormasi</c:v>
                  </c:pt>
                  <c:pt idx="14">
                    <c:v>RKA-KL</c:v>
                  </c:pt>
                  <c:pt idx="15">
                    <c:v>ADIK</c:v>
                  </c:pt>
                  <c:pt idx="16">
                    <c:v>SAS</c:v>
                  </c:pt>
                  <c:pt idx="17">
                    <c:v>Saiba</c:v>
                  </c:pt>
                  <c:pt idx="18">
                    <c:v>DKD</c:v>
                  </c:pt>
                  <c:pt idx="19">
                    <c:v>ePerformance</c:v>
                  </c:pt>
                  <c:pt idx="20">
                    <c:v>SIMTRADA</c:v>
                  </c:pt>
                  <c:pt idx="21">
                    <c:v>Aplikasi Pelaksanaan Transfer I</c:v>
                  </c:pt>
                  <c:pt idx="22">
                    <c:v>Aplikasi Pelaksanaan Transfer II</c:v>
                  </c:pt>
                  <c:pt idx="23">
                    <c:v>Aplikasi DBH CHT</c:v>
                  </c:pt>
                  <c:pt idx="24">
                    <c:v>LDT (Laporan Dana Transfer)</c:v>
                  </c:pt>
                  <c:pt idx="25">
                    <c:v>Aplikasi Monitoring SPAN</c:v>
                  </c:pt>
                  <c:pt idx="26">
                    <c:v>Aplikasi Simulasi dan alokasi Dana Desa</c:v>
                  </c:pt>
                  <c:pt idx="27">
                    <c:v>SIPRIDA</c:v>
                  </c:pt>
                  <c:pt idx="28">
                    <c:v>BERBUDI</c:v>
                  </c:pt>
                  <c:pt idx="29">
                    <c:v>RKAKL-BA999</c:v>
                  </c:pt>
                  <c:pt idx="30">
                    <c:v>SAS-BA999</c:v>
                  </c:pt>
                  <c:pt idx="31">
                    <c:v>SPAN</c:v>
                  </c:pt>
                  <c:pt idx="32">
                    <c:v>Monitoring Penyluran Hibah Daerah</c:v>
                  </c:pt>
                  <c:pt idx="33">
                    <c:v>Pandita</c:v>
                  </c:pt>
                  <c:pt idx="34">
                    <c:v>Komandan</c:v>
                  </c:pt>
                  <c:pt idx="35">
                    <c:v>SIMDKD</c:v>
                  </c:pt>
                  <c:pt idx="36">
                    <c:v>Core SIKD</c:v>
                  </c:pt>
                  <c:pt idx="37">
                    <c:v>Sinergi SIKD</c:v>
                  </c:pt>
                  <c:pt idx="38">
                    <c:v>Simpatik SIKD</c:v>
                  </c:pt>
                  <c:pt idx="39">
                    <c:v>Manajemen Proyek</c:v>
                  </c:pt>
                  <c:pt idx="40">
                    <c:v>WBRS</c:v>
                  </c:pt>
                  <c:pt idx="41">
                    <c:v>Situs DJPK (www.djpk.depkeu.go.id)</c:v>
                  </c:pt>
                  <c:pt idx="42">
                    <c:v>Sintia</c:v>
                  </c:pt>
                  <c:pt idx="43">
                    <c:v>Simia</c:v>
                  </c:pt>
                  <c:pt idx="44">
                    <c:v>Aplikasi IP Audit Network Report</c:v>
                  </c:pt>
                  <c:pt idx="45">
                    <c:v>Repository DJPK</c:v>
                  </c:pt>
                  <c:pt idx="46">
                    <c:v>DJPK e-Office</c:v>
                  </c:pt>
                  <c:pt idx="47">
                    <c:v>INOVASI DAK</c:v>
                  </c:pt>
                  <c:pt idx="48">
                    <c:v>ID WEB</c:v>
                  </c:pt>
                  <c:pt idx="49">
                    <c:v>e-Proposal DAK</c:v>
                  </c:pt>
                  <c:pt idx="50">
                    <c:v>SOKLIN</c:v>
                  </c:pt>
                  <c:pt idx="51">
                    <c:v>Maestro</c:v>
                  </c:pt>
                  <c:pt idx="52">
                    <c:v>Sipoltak</c:v>
                  </c:pt>
                  <c:pt idx="53">
                    <c:v>SIMARU</c:v>
                  </c:pt>
                  <c:pt idx="54">
                    <c:v>TKPKN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9-791F-4D92-BEEE-B1B021D300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3888480"/>
        <c:axId val="583890832"/>
      </c:scatterChart>
      <c:valAx>
        <c:axId val="583888480"/>
        <c:scaling>
          <c:orientation val="minMax"/>
          <c:max val="100"/>
          <c:min val="0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890832"/>
        <c:crosses val="autoZero"/>
        <c:crossBetween val="midCat"/>
      </c:valAx>
      <c:valAx>
        <c:axId val="583890832"/>
        <c:scaling>
          <c:orientation val="minMax"/>
          <c:max val="100"/>
        </c:scaling>
        <c:delete val="0"/>
        <c:axPos val="l"/>
        <c:numFmt formatCode="_(* #,##0.00_);_(* \(#,##0.0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888480"/>
        <c:crosses val="autoZero"/>
        <c:crossBetween val="midCat"/>
      </c:valAx>
      <c:spPr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BE3D1-3ADA-4CEE-8D7A-7D4311003EE6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9BB3C3BE-0D84-41D3-B51F-799DECA9B9AF}">
      <dgm:prSet custT="1"/>
      <dgm:spPr/>
      <dgm:t>
        <a:bodyPr/>
        <a:lstStyle/>
        <a:p>
          <a:r>
            <a:rPr lang="id-ID" sz="4000" dirty="0"/>
            <a:t>Product Quality</a:t>
          </a:r>
        </a:p>
      </dgm:t>
    </dgm:pt>
    <dgm:pt modelId="{718B1C47-E1C6-4AD7-A935-1B66755E75CA}" type="parTrans" cxnId="{5CF80409-00FC-4F2A-83F8-D8189039311D}">
      <dgm:prSet/>
      <dgm:spPr/>
      <dgm:t>
        <a:bodyPr/>
        <a:lstStyle/>
        <a:p>
          <a:endParaRPr lang="id-ID"/>
        </a:p>
      </dgm:t>
    </dgm:pt>
    <dgm:pt modelId="{D5E7EAF7-46AC-4DE1-8DB7-530EA1851A69}" type="sibTrans" cxnId="{5CF80409-00FC-4F2A-83F8-D8189039311D}">
      <dgm:prSet/>
      <dgm:spPr/>
      <dgm:t>
        <a:bodyPr/>
        <a:lstStyle/>
        <a:p>
          <a:endParaRPr lang="id-ID"/>
        </a:p>
      </dgm:t>
    </dgm:pt>
    <dgm:pt modelId="{0EA406C4-C364-4C56-B1B8-6AA80F680E9A}">
      <dgm:prSet/>
      <dgm:spPr/>
      <dgm:t>
        <a:bodyPr/>
        <a:lstStyle/>
        <a:p>
          <a:r>
            <a:rPr lang="id-ID" dirty="0"/>
            <a:t>Functiona</a:t>
          </a:r>
          <a:r>
            <a:rPr lang="en-US" dirty="0"/>
            <a:t>l </a:t>
          </a:r>
          <a:r>
            <a:rPr lang="id-ID" dirty="0"/>
            <a:t>Suitability</a:t>
          </a:r>
        </a:p>
      </dgm:t>
    </dgm:pt>
    <dgm:pt modelId="{CA8ECFFD-74D8-46B3-B6C1-CFC437877197}" type="parTrans" cxnId="{C12D5783-D152-4B01-B43C-BAD21D001F53}">
      <dgm:prSet/>
      <dgm:spPr/>
      <dgm:t>
        <a:bodyPr/>
        <a:lstStyle/>
        <a:p>
          <a:endParaRPr lang="id-ID"/>
        </a:p>
      </dgm:t>
    </dgm:pt>
    <dgm:pt modelId="{DD1DA1E0-1301-4B89-BB83-390CC6293A78}" type="sibTrans" cxnId="{C12D5783-D152-4B01-B43C-BAD21D001F53}">
      <dgm:prSet/>
      <dgm:spPr/>
      <dgm:t>
        <a:bodyPr/>
        <a:lstStyle/>
        <a:p>
          <a:endParaRPr lang="id-ID"/>
        </a:p>
      </dgm:t>
    </dgm:pt>
    <dgm:pt modelId="{0576DD7C-E197-4582-A72F-0993721B42EF}">
      <dgm:prSet/>
      <dgm:spPr/>
      <dgm:t>
        <a:bodyPr/>
        <a:lstStyle/>
        <a:p>
          <a:r>
            <a:rPr lang="id-ID" dirty="0"/>
            <a:t>Compatibility</a:t>
          </a:r>
        </a:p>
      </dgm:t>
    </dgm:pt>
    <dgm:pt modelId="{0B30F7E2-05E6-4558-8787-8D024F7B343C}" type="parTrans" cxnId="{71174DD2-9241-4D06-BCAF-EA47C47BB755}">
      <dgm:prSet/>
      <dgm:spPr/>
      <dgm:t>
        <a:bodyPr/>
        <a:lstStyle/>
        <a:p>
          <a:endParaRPr lang="id-ID"/>
        </a:p>
      </dgm:t>
    </dgm:pt>
    <dgm:pt modelId="{443EC878-04B5-4AB3-ADE2-F237360ECF0E}" type="sibTrans" cxnId="{71174DD2-9241-4D06-BCAF-EA47C47BB755}">
      <dgm:prSet/>
      <dgm:spPr/>
      <dgm:t>
        <a:bodyPr/>
        <a:lstStyle/>
        <a:p>
          <a:endParaRPr lang="id-ID"/>
        </a:p>
      </dgm:t>
    </dgm:pt>
    <dgm:pt modelId="{C4494993-2FDA-4AF6-AB92-381F3DC9BDA2}">
      <dgm:prSet/>
      <dgm:spPr/>
      <dgm:t>
        <a:bodyPr/>
        <a:lstStyle/>
        <a:p>
          <a:r>
            <a:rPr lang="id-ID" dirty="0"/>
            <a:t>Usability</a:t>
          </a:r>
        </a:p>
      </dgm:t>
    </dgm:pt>
    <dgm:pt modelId="{18185937-407B-44C7-AE82-15EE0BF9FF3A}" type="parTrans" cxnId="{B7B72D16-11FD-4708-8729-F5F85D6E5A8A}">
      <dgm:prSet/>
      <dgm:spPr/>
      <dgm:t>
        <a:bodyPr/>
        <a:lstStyle/>
        <a:p>
          <a:endParaRPr lang="id-ID"/>
        </a:p>
      </dgm:t>
    </dgm:pt>
    <dgm:pt modelId="{819944A6-D23D-443D-AAE9-4B74AD2C933E}" type="sibTrans" cxnId="{B7B72D16-11FD-4708-8729-F5F85D6E5A8A}">
      <dgm:prSet/>
      <dgm:spPr/>
      <dgm:t>
        <a:bodyPr/>
        <a:lstStyle/>
        <a:p>
          <a:endParaRPr lang="id-ID"/>
        </a:p>
      </dgm:t>
    </dgm:pt>
    <dgm:pt modelId="{5019E5BE-AD1C-427B-8C82-32D8CEF4D715}">
      <dgm:prSet/>
      <dgm:spPr/>
      <dgm:t>
        <a:bodyPr/>
        <a:lstStyle/>
        <a:p>
          <a:r>
            <a:rPr lang="id-ID" dirty="0"/>
            <a:t>Reliability</a:t>
          </a:r>
        </a:p>
      </dgm:t>
    </dgm:pt>
    <dgm:pt modelId="{5A8528C3-EBF5-4CF0-9749-8706B9708BE5}" type="parTrans" cxnId="{4A6DC598-26E7-416E-9C80-8180AFD4D867}">
      <dgm:prSet/>
      <dgm:spPr/>
      <dgm:t>
        <a:bodyPr/>
        <a:lstStyle/>
        <a:p>
          <a:endParaRPr lang="id-ID"/>
        </a:p>
      </dgm:t>
    </dgm:pt>
    <dgm:pt modelId="{7D7F0C86-06FB-46DC-92A5-43E9FF3E1933}" type="sibTrans" cxnId="{4A6DC598-26E7-416E-9C80-8180AFD4D867}">
      <dgm:prSet/>
      <dgm:spPr/>
      <dgm:t>
        <a:bodyPr/>
        <a:lstStyle/>
        <a:p>
          <a:endParaRPr lang="id-ID"/>
        </a:p>
      </dgm:t>
    </dgm:pt>
    <dgm:pt modelId="{00D0B54D-8F0C-4E0B-A83F-BEC6F568231E}">
      <dgm:prSet/>
      <dgm:spPr/>
      <dgm:t>
        <a:bodyPr/>
        <a:lstStyle/>
        <a:p>
          <a:r>
            <a:rPr lang="id-ID" dirty="0"/>
            <a:t>Security</a:t>
          </a:r>
        </a:p>
      </dgm:t>
    </dgm:pt>
    <dgm:pt modelId="{59342A47-673C-4388-9C6D-AE3B645F895B}" type="parTrans" cxnId="{AFD2CCBD-4E4F-439B-89D3-714469C699FA}">
      <dgm:prSet/>
      <dgm:spPr/>
      <dgm:t>
        <a:bodyPr/>
        <a:lstStyle/>
        <a:p>
          <a:endParaRPr lang="id-ID"/>
        </a:p>
      </dgm:t>
    </dgm:pt>
    <dgm:pt modelId="{589F9633-3FE4-4B87-9650-79D07E3A55EE}" type="sibTrans" cxnId="{AFD2CCBD-4E4F-439B-89D3-714469C699FA}">
      <dgm:prSet/>
      <dgm:spPr/>
      <dgm:t>
        <a:bodyPr/>
        <a:lstStyle/>
        <a:p>
          <a:endParaRPr lang="id-ID"/>
        </a:p>
      </dgm:t>
    </dgm:pt>
    <dgm:pt modelId="{0C74CB85-3E7F-4655-815F-0703B35E966B}">
      <dgm:prSet/>
      <dgm:spPr/>
      <dgm:t>
        <a:bodyPr/>
        <a:lstStyle/>
        <a:p>
          <a:r>
            <a:rPr lang="id-ID" dirty="0"/>
            <a:t>Maintainability</a:t>
          </a:r>
        </a:p>
      </dgm:t>
    </dgm:pt>
    <dgm:pt modelId="{24D15BD8-763B-4ACA-B014-F449F90889EA}" type="parTrans" cxnId="{8E7C5814-1F63-4371-8489-1429DBE4FA88}">
      <dgm:prSet/>
      <dgm:spPr/>
      <dgm:t>
        <a:bodyPr/>
        <a:lstStyle/>
        <a:p>
          <a:endParaRPr lang="id-ID"/>
        </a:p>
      </dgm:t>
    </dgm:pt>
    <dgm:pt modelId="{FC1983AF-813C-42F5-A1F2-D7B23D72BD8A}" type="sibTrans" cxnId="{8E7C5814-1F63-4371-8489-1429DBE4FA88}">
      <dgm:prSet/>
      <dgm:spPr/>
      <dgm:t>
        <a:bodyPr/>
        <a:lstStyle/>
        <a:p>
          <a:endParaRPr lang="id-ID"/>
        </a:p>
      </dgm:t>
    </dgm:pt>
    <dgm:pt modelId="{00702D85-8488-4C66-8931-BFB7803C9644}">
      <dgm:prSet/>
      <dgm:spPr/>
      <dgm:t>
        <a:bodyPr/>
        <a:lstStyle/>
        <a:p>
          <a:r>
            <a:rPr lang="id-ID" dirty="0"/>
            <a:t>Portability</a:t>
          </a:r>
        </a:p>
      </dgm:t>
    </dgm:pt>
    <dgm:pt modelId="{9BF62032-D9F8-4296-A709-684FE375C20E}" type="parTrans" cxnId="{2B660731-CAFA-41AD-A702-10F5AB2166DC}">
      <dgm:prSet/>
      <dgm:spPr/>
      <dgm:t>
        <a:bodyPr/>
        <a:lstStyle/>
        <a:p>
          <a:endParaRPr lang="id-ID"/>
        </a:p>
      </dgm:t>
    </dgm:pt>
    <dgm:pt modelId="{FAA170DA-A9E8-4232-AA05-040A4171F044}" type="sibTrans" cxnId="{2B660731-CAFA-41AD-A702-10F5AB2166DC}">
      <dgm:prSet/>
      <dgm:spPr/>
      <dgm:t>
        <a:bodyPr/>
        <a:lstStyle/>
        <a:p>
          <a:endParaRPr lang="id-ID"/>
        </a:p>
      </dgm:t>
    </dgm:pt>
    <dgm:pt modelId="{1A6F73A3-CE71-47D4-AD5D-1037E49D641D}">
      <dgm:prSet/>
      <dgm:spPr/>
      <dgm:t>
        <a:bodyPr/>
        <a:lstStyle/>
        <a:p>
          <a:r>
            <a:rPr lang="id-ID" dirty="0"/>
            <a:t>Performance</a:t>
          </a:r>
          <a:r>
            <a:rPr lang="en-US" dirty="0"/>
            <a:t> </a:t>
          </a:r>
          <a:r>
            <a:rPr lang="id-ID" dirty="0"/>
            <a:t>Efficiency</a:t>
          </a:r>
        </a:p>
      </dgm:t>
    </dgm:pt>
    <dgm:pt modelId="{CE176DBF-1DB4-4C14-A448-A7A95ED67BC0}" type="parTrans" cxnId="{DAE971AA-C285-49B6-B645-615FDC74909B}">
      <dgm:prSet/>
      <dgm:spPr/>
      <dgm:t>
        <a:bodyPr/>
        <a:lstStyle/>
        <a:p>
          <a:endParaRPr lang="id-ID"/>
        </a:p>
      </dgm:t>
    </dgm:pt>
    <dgm:pt modelId="{EB8FBAF5-AAA6-489C-83E5-FAB54E8025FC}" type="sibTrans" cxnId="{DAE971AA-C285-49B6-B645-615FDC74909B}">
      <dgm:prSet/>
      <dgm:spPr/>
      <dgm:t>
        <a:bodyPr/>
        <a:lstStyle/>
        <a:p>
          <a:endParaRPr lang="id-ID"/>
        </a:p>
      </dgm:t>
    </dgm:pt>
    <dgm:pt modelId="{4D3CCECE-AD58-40B4-A54C-03E781583B83}">
      <dgm:prSet custT="1"/>
      <dgm:spPr/>
      <dgm:t>
        <a:bodyPr/>
        <a:lstStyle/>
        <a:p>
          <a:r>
            <a:rPr lang="id-ID" sz="4000" dirty="0"/>
            <a:t>Quality in Use</a:t>
          </a:r>
        </a:p>
      </dgm:t>
    </dgm:pt>
    <dgm:pt modelId="{061053CF-72C2-48B5-8870-24B33C127385}" type="parTrans" cxnId="{591B702D-A2BB-4372-AC44-1F9505E03767}">
      <dgm:prSet/>
      <dgm:spPr/>
      <dgm:t>
        <a:bodyPr/>
        <a:lstStyle/>
        <a:p>
          <a:endParaRPr lang="id-ID"/>
        </a:p>
      </dgm:t>
    </dgm:pt>
    <dgm:pt modelId="{B7FD2A6F-61DE-4FC1-95BE-BE81F2EDE508}" type="sibTrans" cxnId="{591B702D-A2BB-4372-AC44-1F9505E03767}">
      <dgm:prSet/>
      <dgm:spPr/>
      <dgm:t>
        <a:bodyPr/>
        <a:lstStyle/>
        <a:p>
          <a:endParaRPr lang="id-ID"/>
        </a:p>
      </dgm:t>
    </dgm:pt>
    <dgm:pt modelId="{35F0571A-ADAE-4FE1-9FC9-C5ECF69C36BA}">
      <dgm:prSet/>
      <dgm:spPr/>
      <dgm:t>
        <a:bodyPr/>
        <a:lstStyle/>
        <a:p>
          <a:r>
            <a:rPr lang="id-ID"/>
            <a:t>Effectiveness</a:t>
          </a:r>
          <a:endParaRPr lang="id-ID" dirty="0"/>
        </a:p>
      </dgm:t>
    </dgm:pt>
    <dgm:pt modelId="{1EB6C4FD-D7FE-4BC7-BA96-7A8CC76AE341}" type="parTrans" cxnId="{8694B11A-6F52-4511-831B-50C0B35097D5}">
      <dgm:prSet/>
      <dgm:spPr/>
      <dgm:t>
        <a:bodyPr/>
        <a:lstStyle/>
        <a:p>
          <a:endParaRPr lang="id-ID"/>
        </a:p>
      </dgm:t>
    </dgm:pt>
    <dgm:pt modelId="{F8DB45AC-4962-43FA-9315-D16BE7627E08}" type="sibTrans" cxnId="{8694B11A-6F52-4511-831B-50C0B35097D5}">
      <dgm:prSet/>
      <dgm:spPr/>
      <dgm:t>
        <a:bodyPr/>
        <a:lstStyle/>
        <a:p>
          <a:endParaRPr lang="id-ID"/>
        </a:p>
      </dgm:t>
    </dgm:pt>
    <dgm:pt modelId="{2DBA95FC-8093-49DA-B63E-4196FB2774BC}">
      <dgm:prSet/>
      <dgm:spPr/>
      <dgm:t>
        <a:bodyPr/>
        <a:lstStyle/>
        <a:p>
          <a:r>
            <a:rPr lang="id-ID"/>
            <a:t>Efficiency</a:t>
          </a:r>
          <a:endParaRPr lang="id-ID" dirty="0"/>
        </a:p>
      </dgm:t>
    </dgm:pt>
    <dgm:pt modelId="{78800C6C-DCFB-4CDD-94E0-30FECA791239}" type="parTrans" cxnId="{4AE64EAA-166B-4EFF-AD37-EA65501EAFF7}">
      <dgm:prSet/>
      <dgm:spPr/>
      <dgm:t>
        <a:bodyPr/>
        <a:lstStyle/>
        <a:p>
          <a:endParaRPr lang="id-ID"/>
        </a:p>
      </dgm:t>
    </dgm:pt>
    <dgm:pt modelId="{FA8F67F3-6F57-41DB-AC53-9F568DE7C373}" type="sibTrans" cxnId="{4AE64EAA-166B-4EFF-AD37-EA65501EAFF7}">
      <dgm:prSet/>
      <dgm:spPr/>
      <dgm:t>
        <a:bodyPr/>
        <a:lstStyle/>
        <a:p>
          <a:endParaRPr lang="id-ID"/>
        </a:p>
      </dgm:t>
    </dgm:pt>
    <dgm:pt modelId="{3F6BBA0B-0347-4F72-9395-C11FCD495823}">
      <dgm:prSet/>
      <dgm:spPr/>
      <dgm:t>
        <a:bodyPr/>
        <a:lstStyle/>
        <a:p>
          <a:r>
            <a:rPr lang="id-ID"/>
            <a:t>Satisfaction</a:t>
          </a:r>
          <a:endParaRPr lang="id-ID" dirty="0"/>
        </a:p>
      </dgm:t>
    </dgm:pt>
    <dgm:pt modelId="{32A10C38-DBD0-4BA1-BA00-E4F6EEB8E66C}" type="parTrans" cxnId="{A93BF9BB-4D6C-43C7-A904-A4DA0E500FA9}">
      <dgm:prSet/>
      <dgm:spPr/>
      <dgm:t>
        <a:bodyPr/>
        <a:lstStyle/>
        <a:p>
          <a:endParaRPr lang="id-ID"/>
        </a:p>
      </dgm:t>
    </dgm:pt>
    <dgm:pt modelId="{FB918E45-EA44-4C52-90F2-258322F62488}" type="sibTrans" cxnId="{A93BF9BB-4D6C-43C7-A904-A4DA0E500FA9}">
      <dgm:prSet/>
      <dgm:spPr/>
      <dgm:t>
        <a:bodyPr/>
        <a:lstStyle/>
        <a:p>
          <a:endParaRPr lang="id-ID"/>
        </a:p>
      </dgm:t>
    </dgm:pt>
    <dgm:pt modelId="{3EE933DA-D6AE-4E2C-91A3-6F4EC7377C3A}">
      <dgm:prSet/>
      <dgm:spPr/>
      <dgm:t>
        <a:bodyPr/>
        <a:lstStyle/>
        <a:p>
          <a:r>
            <a:rPr lang="id-ID" dirty="0"/>
            <a:t>Freedom from</a:t>
          </a:r>
          <a:r>
            <a:rPr lang="en-US" dirty="0"/>
            <a:t> Risk</a:t>
          </a:r>
          <a:endParaRPr lang="id-ID" dirty="0"/>
        </a:p>
      </dgm:t>
    </dgm:pt>
    <dgm:pt modelId="{8B04DD15-AEC0-44E6-905F-DB8CB412A90C}" type="parTrans" cxnId="{4BAA5951-9596-46B4-820D-6BBF7CC30B00}">
      <dgm:prSet/>
      <dgm:spPr/>
      <dgm:t>
        <a:bodyPr/>
        <a:lstStyle/>
        <a:p>
          <a:endParaRPr lang="id-ID"/>
        </a:p>
      </dgm:t>
    </dgm:pt>
    <dgm:pt modelId="{362CBF5A-C2FC-4E6A-9508-998E77422593}" type="sibTrans" cxnId="{4BAA5951-9596-46B4-820D-6BBF7CC30B00}">
      <dgm:prSet/>
      <dgm:spPr/>
      <dgm:t>
        <a:bodyPr/>
        <a:lstStyle/>
        <a:p>
          <a:endParaRPr lang="id-ID"/>
        </a:p>
      </dgm:t>
    </dgm:pt>
    <dgm:pt modelId="{25D70282-1665-4312-8D99-FE90BE50C765}">
      <dgm:prSet/>
      <dgm:spPr/>
      <dgm:t>
        <a:bodyPr/>
        <a:lstStyle/>
        <a:p>
          <a:r>
            <a:rPr lang="id-ID" dirty="0"/>
            <a:t>Context</a:t>
          </a:r>
          <a:r>
            <a:rPr lang="en-US" dirty="0"/>
            <a:t> </a:t>
          </a:r>
          <a:r>
            <a:rPr lang="id-ID" dirty="0"/>
            <a:t>Coverage</a:t>
          </a:r>
        </a:p>
      </dgm:t>
    </dgm:pt>
    <dgm:pt modelId="{6606AAFF-8D5E-4C51-BC82-21C58188AB3F}" type="parTrans" cxnId="{CA33FC9A-6BBE-4EDA-B047-A42C45579F09}">
      <dgm:prSet/>
      <dgm:spPr/>
      <dgm:t>
        <a:bodyPr/>
        <a:lstStyle/>
        <a:p>
          <a:endParaRPr lang="id-ID"/>
        </a:p>
      </dgm:t>
    </dgm:pt>
    <dgm:pt modelId="{3ECF4F9C-18BF-4761-B2AF-C835C2267D47}" type="sibTrans" cxnId="{CA33FC9A-6BBE-4EDA-B047-A42C45579F09}">
      <dgm:prSet/>
      <dgm:spPr/>
      <dgm:t>
        <a:bodyPr/>
        <a:lstStyle/>
        <a:p>
          <a:endParaRPr lang="id-ID"/>
        </a:p>
      </dgm:t>
    </dgm:pt>
    <dgm:pt modelId="{D3C2705C-176A-4DF3-9653-E742C5314282}" type="pres">
      <dgm:prSet presAssocID="{96FBE3D1-3ADA-4CEE-8D7A-7D4311003EE6}" presName="theList" presStyleCnt="0">
        <dgm:presLayoutVars>
          <dgm:dir/>
          <dgm:animLvl val="lvl"/>
          <dgm:resizeHandles val="exact"/>
        </dgm:presLayoutVars>
      </dgm:prSet>
      <dgm:spPr/>
    </dgm:pt>
    <dgm:pt modelId="{601F8B55-A883-451C-BCCD-932C8E46D330}" type="pres">
      <dgm:prSet presAssocID="{9BB3C3BE-0D84-41D3-B51F-799DECA9B9AF}" presName="compNode" presStyleCnt="0"/>
      <dgm:spPr/>
    </dgm:pt>
    <dgm:pt modelId="{074252A3-9FCE-4222-81E4-4CBBD23393A4}" type="pres">
      <dgm:prSet presAssocID="{9BB3C3BE-0D84-41D3-B51F-799DECA9B9AF}" presName="aNode" presStyleLbl="bgShp" presStyleIdx="0" presStyleCnt="2"/>
      <dgm:spPr/>
    </dgm:pt>
    <dgm:pt modelId="{0A965897-877E-4DE3-B604-3AC7F82E8347}" type="pres">
      <dgm:prSet presAssocID="{9BB3C3BE-0D84-41D3-B51F-799DECA9B9AF}" presName="textNode" presStyleLbl="bgShp" presStyleIdx="0" presStyleCnt="2"/>
      <dgm:spPr/>
    </dgm:pt>
    <dgm:pt modelId="{933C194B-6BFF-4AD5-A1BC-ED98CBC53B25}" type="pres">
      <dgm:prSet presAssocID="{9BB3C3BE-0D84-41D3-B51F-799DECA9B9AF}" presName="compChildNode" presStyleCnt="0"/>
      <dgm:spPr/>
    </dgm:pt>
    <dgm:pt modelId="{22D98690-E2C6-48C9-9073-A3284C3A4968}" type="pres">
      <dgm:prSet presAssocID="{9BB3C3BE-0D84-41D3-B51F-799DECA9B9AF}" presName="theInnerList" presStyleCnt="0"/>
      <dgm:spPr/>
    </dgm:pt>
    <dgm:pt modelId="{2449394B-4E71-42CE-AAC4-451BFA421DCF}" type="pres">
      <dgm:prSet presAssocID="{0EA406C4-C364-4C56-B1B8-6AA80F680E9A}" presName="childNode" presStyleLbl="node1" presStyleIdx="0" presStyleCnt="13">
        <dgm:presLayoutVars>
          <dgm:bulletEnabled val="1"/>
        </dgm:presLayoutVars>
      </dgm:prSet>
      <dgm:spPr/>
    </dgm:pt>
    <dgm:pt modelId="{01485476-DAB5-4034-A967-08F32FDD55C3}" type="pres">
      <dgm:prSet presAssocID="{0EA406C4-C364-4C56-B1B8-6AA80F680E9A}" presName="aSpace2" presStyleCnt="0"/>
      <dgm:spPr/>
    </dgm:pt>
    <dgm:pt modelId="{29F20EA4-F5DD-4094-A770-B34D71FE939A}" type="pres">
      <dgm:prSet presAssocID="{1A6F73A3-CE71-47D4-AD5D-1037E49D641D}" presName="childNode" presStyleLbl="node1" presStyleIdx="1" presStyleCnt="13">
        <dgm:presLayoutVars>
          <dgm:bulletEnabled val="1"/>
        </dgm:presLayoutVars>
      </dgm:prSet>
      <dgm:spPr/>
    </dgm:pt>
    <dgm:pt modelId="{D12A94B2-C50A-4A13-AB77-0F16C29FC200}" type="pres">
      <dgm:prSet presAssocID="{1A6F73A3-CE71-47D4-AD5D-1037E49D641D}" presName="aSpace2" presStyleCnt="0"/>
      <dgm:spPr/>
    </dgm:pt>
    <dgm:pt modelId="{C2216E32-E627-4912-B0B5-99427BCD11A3}" type="pres">
      <dgm:prSet presAssocID="{0576DD7C-E197-4582-A72F-0993721B42EF}" presName="childNode" presStyleLbl="node1" presStyleIdx="2" presStyleCnt="13">
        <dgm:presLayoutVars>
          <dgm:bulletEnabled val="1"/>
        </dgm:presLayoutVars>
      </dgm:prSet>
      <dgm:spPr/>
    </dgm:pt>
    <dgm:pt modelId="{A4EF1F2F-80D2-4650-B648-C99D7EBA9D58}" type="pres">
      <dgm:prSet presAssocID="{0576DD7C-E197-4582-A72F-0993721B42EF}" presName="aSpace2" presStyleCnt="0"/>
      <dgm:spPr/>
    </dgm:pt>
    <dgm:pt modelId="{2D15CD9E-2C00-4E7F-B552-8C2C2FFB3BE9}" type="pres">
      <dgm:prSet presAssocID="{C4494993-2FDA-4AF6-AB92-381F3DC9BDA2}" presName="childNode" presStyleLbl="node1" presStyleIdx="3" presStyleCnt="13">
        <dgm:presLayoutVars>
          <dgm:bulletEnabled val="1"/>
        </dgm:presLayoutVars>
      </dgm:prSet>
      <dgm:spPr/>
    </dgm:pt>
    <dgm:pt modelId="{62D93326-1418-43A5-8540-DDAF3A695170}" type="pres">
      <dgm:prSet presAssocID="{C4494993-2FDA-4AF6-AB92-381F3DC9BDA2}" presName="aSpace2" presStyleCnt="0"/>
      <dgm:spPr/>
    </dgm:pt>
    <dgm:pt modelId="{7541F1E2-10E9-47B0-8622-42CD5417CB85}" type="pres">
      <dgm:prSet presAssocID="{5019E5BE-AD1C-427B-8C82-32D8CEF4D715}" presName="childNode" presStyleLbl="node1" presStyleIdx="4" presStyleCnt="13">
        <dgm:presLayoutVars>
          <dgm:bulletEnabled val="1"/>
        </dgm:presLayoutVars>
      </dgm:prSet>
      <dgm:spPr/>
    </dgm:pt>
    <dgm:pt modelId="{11457825-75F7-401D-BDCA-F51AAFA47D12}" type="pres">
      <dgm:prSet presAssocID="{5019E5BE-AD1C-427B-8C82-32D8CEF4D715}" presName="aSpace2" presStyleCnt="0"/>
      <dgm:spPr/>
    </dgm:pt>
    <dgm:pt modelId="{7EB57694-DC06-4843-B2CD-B8426D13C287}" type="pres">
      <dgm:prSet presAssocID="{00D0B54D-8F0C-4E0B-A83F-BEC6F568231E}" presName="childNode" presStyleLbl="node1" presStyleIdx="5" presStyleCnt="13">
        <dgm:presLayoutVars>
          <dgm:bulletEnabled val="1"/>
        </dgm:presLayoutVars>
      </dgm:prSet>
      <dgm:spPr/>
    </dgm:pt>
    <dgm:pt modelId="{384670CA-44C6-47A9-887E-81A1317D3F0B}" type="pres">
      <dgm:prSet presAssocID="{00D0B54D-8F0C-4E0B-A83F-BEC6F568231E}" presName="aSpace2" presStyleCnt="0"/>
      <dgm:spPr/>
    </dgm:pt>
    <dgm:pt modelId="{FF8B3B90-15A7-4716-9870-C2EA1D9B126D}" type="pres">
      <dgm:prSet presAssocID="{0C74CB85-3E7F-4655-815F-0703B35E966B}" presName="childNode" presStyleLbl="node1" presStyleIdx="6" presStyleCnt="13">
        <dgm:presLayoutVars>
          <dgm:bulletEnabled val="1"/>
        </dgm:presLayoutVars>
      </dgm:prSet>
      <dgm:spPr/>
    </dgm:pt>
    <dgm:pt modelId="{9CB88A2E-BBFB-49A1-993C-D12D142D2B48}" type="pres">
      <dgm:prSet presAssocID="{0C74CB85-3E7F-4655-815F-0703B35E966B}" presName="aSpace2" presStyleCnt="0"/>
      <dgm:spPr/>
    </dgm:pt>
    <dgm:pt modelId="{0FC0BB60-AC98-42FA-905C-C2A15729807A}" type="pres">
      <dgm:prSet presAssocID="{00702D85-8488-4C66-8931-BFB7803C9644}" presName="childNode" presStyleLbl="node1" presStyleIdx="7" presStyleCnt="13">
        <dgm:presLayoutVars>
          <dgm:bulletEnabled val="1"/>
        </dgm:presLayoutVars>
      </dgm:prSet>
      <dgm:spPr/>
    </dgm:pt>
    <dgm:pt modelId="{7C967419-1073-4C43-A7B8-CE960E0440FE}" type="pres">
      <dgm:prSet presAssocID="{9BB3C3BE-0D84-41D3-B51F-799DECA9B9AF}" presName="aSpace" presStyleCnt="0"/>
      <dgm:spPr/>
    </dgm:pt>
    <dgm:pt modelId="{05B8F375-DE0C-436E-802D-CC8A2F3188C3}" type="pres">
      <dgm:prSet presAssocID="{4D3CCECE-AD58-40B4-A54C-03E781583B83}" presName="compNode" presStyleCnt="0"/>
      <dgm:spPr/>
    </dgm:pt>
    <dgm:pt modelId="{F16E8070-F1B7-43A9-B088-F6BA6933904A}" type="pres">
      <dgm:prSet presAssocID="{4D3CCECE-AD58-40B4-A54C-03E781583B83}" presName="aNode" presStyleLbl="bgShp" presStyleIdx="1" presStyleCnt="2"/>
      <dgm:spPr/>
    </dgm:pt>
    <dgm:pt modelId="{6C3EACBF-3DB2-4D84-9CC0-3A8C7F80B081}" type="pres">
      <dgm:prSet presAssocID="{4D3CCECE-AD58-40B4-A54C-03E781583B83}" presName="textNode" presStyleLbl="bgShp" presStyleIdx="1" presStyleCnt="2"/>
      <dgm:spPr/>
    </dgm:pt>
    <dgm:pt modelId="{9E3FD9AD-6025-4BC6-853E-266C3F9DDD4E}" type="pres">
      <dgm:prSet presAssocID="{4D3CCECE-AD58-40B4-A54C-03E781583B83}" presName="compChildNode" presStyleCnt="0"/>
      <dgm:spPr/>
    </dgm:pt>
    <dgm:pt modelId="{9E80F929-327E-4DEA-B468-966867CE458B}" type="pres">
      <dgm:prSet presAssocID="{4D3CCECE-AD58-40B4-A54C-03E781583B83}" presName="theInnerList" presStyleCnt="0"/>
      <dgm:spPr/>
    </dgm:pt>
    <dgm:pt modelId="{E1E3311B-20C1-4E47-A418-2583244EE624}" type="pres">
      <dgm:prSet presAssocID="{35F0571A-ADAE-4FE1-9FC9-C5ECF69C36BA}" presName="childNode" presStyleLbl="node1" presStyleIdx="8" presStyleCnt="13">
        <dgm:presLayoutVars>
          <dgm:bulletEnabled val="1"/>
        </dgm:presLayoutVars>
      </dgm:prSet>
      <dgm:spPr/>
    </dgm:pt>
    <dgm:pt modelId="{C9DB35AF-9757-4787-9A5D-4DD140476DA6}" type="pres">
      <dgm:prSet presAssocID="{35F0571A-ADAE-4FE1-9FC9-C5ECF69C36BA}" presName="aSpace2" presStyleCnt="0"/>
      <dgm:spPr/>
    </dgm:pt>
    <dgm:pt modelId="{C2172F44-0497-483D-B8D2-FCC54B3C2A2D}" type="pres">
      <dgm:prSet presAssocID="{2DBA95FC-8093-49DA-B63E-4196FB2774BC}" presName="childNode" presStyleLbl="node1" presStyleIdx="9" presStyleCnt="13">
        <dgm:presLayoutVars>
          <dgm:bulletEnabled val="1"/>
        </dgm:presLayoutVars>
      </dgm:prSet>
      <dgm:spPr/>
    </dgm:pt>
    <dgm:pt modelId="{F051E620-60FF-4A7C-A68C-BDBBBBEC6BA7}" type="pres">
      <dgm:prSet presAssocID="{2DBA95FC-8093-49DA-B63E-4196FB2774BC}" presName="aSpace2" presStyleCnt="0"/>
      <dgm:spPr/>
    </dgm:pt>
    <dgm:pt modelId="{B55E01F2-A979-4C12-9F35-312C97FA2FA5}" type="pres">
      <dgm:prSet presAssocID="{3F6BBA0B-0347-4F72-9395-C11FCD495823}" presName="childNode" presStyleLbl="node1" presStyleIdx="10" presStyleCnt="13">
        <dgm:presLayoutVars>
          <dgm:bulletEnabled val="1"/>
        </dgm:presLayoutVars>
      </dgm:prSet>
      <dgm:spPr/>
    </dgm:pt>
    <dgm:pt modelId="{6CA2A013-35F1-4B35-B58D-FBECA0D93E8B}" type="pres">
      <dgm:prSet presAssocID="{3F6BBA0B-0347-4F72-9395-C11FCD495823}" presName="aSpace2" presStyleCnt="0"/>
      <dgm:spPr/>
    </dgm:pt>
    <dgm:pt modelId="{1651FFA8-1379-43F0-B93A-97694E5DB19A}" type="pres">
      <dgm:prSet presAssocID="{3EE933DA-D6AE-4E2C-91A3-6F4EC7377C3A}" presName="childNode" presStyleLbl="node1" presStyleIdx="11" presStyleCnt="13">
        <dgm:presLayoutVars>
          <dgm:bulletEnabled val="1"/>
        </dgm:presLayoutVars>
      </dgm:prSet>
      <dgm:spPr/>
    </dgm:pt>
    <dgm:pt modelId="{07B97E3C-297F-41B1-A5A3-C677C730A738}" type="pres">
      <dgm:prSet presAssocID="{3EE933DA-D6AE-4E2C-91A3-6F4EC7377C3A}" presName="aSpace2" presStyleCnt="0"/>
      <dgm:spPr/>
    </dgm:pt>
    <dgm:pt modelId="{B5E6C0C2-D869-4C20-8329-65BB709748C6}" type="pres">
      <dgm:prSet presAssocID="{25D70282-1665-4312-8D99-FE90BE50C765}" presName="childNode" presStyleLbl="node1" presStyleIdx="12" presStyleCnt="13">
        <dgm:presLayoutVars>
          <dgm:bulletEnabled val="1"/>
        </dgm:presLayoutVars>
      </dgm:prSet>
      <dgm:spPr/>
    </dgm:pt>
  </dgm:ptLst>
  <dgm:cxnLst>
    <dgm:cxn modelId="{5CF80409-00FC-4F2A-83F8-D8189039311D}" srcId="{96FBE3D1-3ADA-4CEE-8D7A-7D4311003EE6}" destId="{9BB3C3BE-0D84-41D3-B51F-799DECA9B9AF}" srcOrd="0" destOrd="0" parTransId="{718B1C47-E1C6-4AD7-A935-1B66755E75CA}" sibTransId="{D5E7EAF7-46AC-4DE1-8DB7-530EA1851A69}"/>
    <dgm:cxn modelId="{8E7C5814-1F63-4371-8489-1429DBE4FA88}" srcId="{9BB3C3BE-0D84-41D3-B51F-799DECA9B9AF}" destId="{0C74CB85-3E7F-4655-815F-0703B35E966B}" srcOrd="6" destOrd="0" parTransId="{24D15BD8-763B-4ACA-B014-F449F90889EA}" sibTransId="{FC1983AF-813C-42F5-A1F2-D7B23D72BD8A}"/>
    <dgm:cxn modelId="{B7B72D16-11FD-4708-8729-F5F85D6E5A8A}" srcId="{9BB3C3BE-0D84-41D3-B51F-799DECA9B9AF}" destId="{C4494993-2FDA-4AF6-AB92-381F3DC9BDA2}" srcOrd="3" destOrd="0" parTransId="{18185937-407B-44C7-AE82-15EE0BF9FF3A}" sibTransId="{819944A6-D23D-443D-AAE9-4B74AD2C933E}"/>
    <dgm:cxn modelId="{8694B11A-6F52-4511-831B-50C0B35097D5}" srcId="{4D3CCECE-AD58-40B4-A54C-03E781583B83}" destId="{35F0571A-ADAE-4FE1-9FC9-C5ECF69C36BA}" srcOrd="0" destOrd="0" parTransId="{1EB6C4FD-D7FE-4BC7-BA96-7A8CC76AE341}" sibTransId="{F8DB45AC-4962-43FA-9315-D16BE7627E08}"/>
    <dgm:cxn modelId="{DF9CF81E-CCA0-4151-8222-7940C93126E1}" type="presOf" srcId="{3F6BBA0B-0347-4F72-9395-C11FCD495823}" destId="{B55E01F2-A979-4C12-9F35-312C97FA2FA5}" srcOrd="0" destOrd="0" presId="urn:microsoft.com/office/officeart/2005/8/layout/lProcess2"/>
    <dgm:cxn modelId="{591B702D-A2BB-4372-AC44-1F9505E03767}" srcId="{96FBE3D1-3ADA-4CEE-8D7A-7D4311003EE6}" destId="{4D3CCECE-AD58-40B4-A54C-03E781583B83}" srcOrd="1" destOrd="0" parTransId="{061053CF-72C2-48B5-8870-24B33C127385}" sibTransId="{B7FD2A6F-61DE-4FC1-95BE-BE81F2EDE508}"/>
    <dgm:cxn modelId="{2B660731-CAFA-41AD-A702-10F5AB2166DC}" srcId="{9BB3C3BE-0D84-41D3-B51F-799DECA9B9AF}" destId="{00702D85-8488-4C66-8931-BFB7803C9644}" srcOrd="7" destOrd="0" parTransId="{9BF62032-D9F8-4296-A709-684FE375C20E}" sibTransId="{FAA170DA-A9E8-4232-AA05-040A4171F044}"/>
    <dgm:cxn modelId="{105D675E-79EB-4623-A012-11EABE8929F9}" type="presOf" srcId="{9BB3C3BE-0D84-41D3-B51F-799DECA9B9AF}" destId="{0A965897-877E-4DE3-B604-3AC7F82E8347}" srcOrd="1" destOrd="0" presId="urn:microsoft.com/office/officeart/2005/8/layout/lProcess2"/>
    <dgm:cxn modelId="{995E0A48-A2A0-4DEF-89E4-AC3E679A15FD}" type="presOf" srcId="{2DBA95FC-8093-49DA-B63E-4196FB2774BC}" destId="{C2172F44-0497-483D-B8D2-FCC54B3C2A2D}" srcOrd="0" destOrd="0" presId="urn:microsoft.com/office/officeart/2005/8/layout/lProcess2"/>
    <dgm:cxn modelId="{8332EA50-9213-4472-AE3F-322C52B00422}" type="presOf" srcId="{9BB3C3BE-0D84-41D3-B51F-799DECA9B9AF}" destId="{074252A3-9FCE-4222-81E4-4CBBD23393A4}" srcOrd="0" destOrd="0" presId="urn:microsoft.com/office/officeart/2005/8/layout/lProcess2"/>
    <dgm:cxn modelId="{4BAA5951-9596-46B4-820D-6BBF7CC30B00}" srcId="{4D3CCECE-AD58-40B4-A54C-03E781583B83}" destId="{3EE933DA-D6AE-4E2C-91A3-6F4EC7377C3A}" srcOrd="3" destOrd="0" parTransId="{8B04DD15-AEC0-44E6-905F-DB8CB412A90C}" sibTransId="{362CBF5A-C2FC-4E6A-9508-998E77422593}"/>
    <dgm:cxn modelId="{2177D156-80D3-4383-800C-51B0C986EA81}" type="presOf" srcId="{35F0571A-ADAE-4FE1-9FC9-C5ECF69C36BA}" destId="{E1E3311B-20C1-4E47-A418-2583244EE624}" srcOrd="0" destOrd="0" presId="urn:microsoft.com/office/officeart/2005/8/layout/lProcess2"/>
    <dgm:cxn modelId="{BA1CBE57-2154-4FC5-B1B1-24E7619F6D92}" type="presOf" srcId="{4D3CCECE-AD58-40B4-A54C-03E781583B83}" destId="{F16E8070-F1B7-43A9-B088-F6BA6933904A}" srcOrd="0" destOrd="0" presId="urn:microsoft.com/office/officeart/2005/8/layout/lProcess2"/>
    <dgm:cxn modelId="{502B1B7A-9CEC-40DD-BE5A-178C045A4889}" type="presOf" srcId="{0EA406C4-C364-4C56-B1B8-6AA80F680E9A}" destId="{2449394B-4E71-42CE-AAC4-451BFA421DCF}" srcOrd="0" destOrd="0" presId="urn:microsoft.com/office/officeart/2005/8/layout/lProcess2"/>
    <dgm:cxn modelId="{C12D5783-D152-4B01-B43C-BAD21D001F53}" srcId="{9BB3C3BE-0D84-41D3-B51F-799DECA9B9AF}" destId="{0EA406C4-C364-4C56-B1B8-6AA80F680E9A}" srcOrd="0" destOrd="0" parTransId="{CA8ECFFD-74D8-46B3-B6C1-CFC437877197}" sibTransId="{DD1DA1E0-1301-4B89-BB83-390CC6293A78}"/>
    <dgm:cxn modelId="{E2C47189-4A48-4C4F-882E-F064B25325E8}" type="presOf" srcId="{96FBE3D1-3ADA-4CEE-8D7A-7D4311003EE6}" destId="{D3C2705C-176A-4DF3-9653-E742C5314282}" srcOrd="0" destOrd="0" presId="urn:microsoft.com/office/officeart/2005/8/layout/lProcess2"/>
    <dgm:cxn modelId="{3E386E8A-6E84-4B92-A1CB-071F0E08EE64}" type="presOf" srcId="{3EE933DA-D6AE-4E2C-91A3-6F4EC7377C3A}" destId="{1651FFA8-1379-43F0-B93A-97694E5DB19A}" srcOrd="0" destOrd="0" presId="urn:microsoft.com/office/officeart/2005/8/layout/lProcess2"/>
    <dgm:cxn modelId="{9FB9918E-78F7-4310-B4CE-19F18DCEDB78}" type="presOf" srcId="{25D70282-1665-4312-8D99-FE90BE50C765}" destId="{B5E6C0C2-D869-4C20-8329-65BB709748C6}" srcOrd="0" destOrd="0" presId="urn:microsoft.com/office/officeart/2005/8/layout/lProcess2"/>
    <dgm:cxn modelId="{4A6DC598-26E7-416E-9C80-8180AFD4D867}" srcId="{9BB3C3BE-0D84-41D3-B51F-799DECA9B9AF}" destId="{5019E5BE-AD1C-427B-8C82-32D8CEF4D715}" srcOrd="4" destOrd="0" parTransId="{5A8528C3-EBF5-4CF0-9749-8706B9708BE5}" sibTransId="{7D7F0C86-06FB-46DC-92A5-43E9FF3E1933}"/>
    <dgm:cxn modelId="{CA33FC9A-6BBE-4EDA-B047-A42C45579F09}" srcId="{4D3CCECE-AD58-40B4-A54C-03E781583B83}" destId="{25D70282-1665-4312-8D99-FE90BE50C765}" srcOrd="4" destOrd="0" parTransId="{6606AAFF-8D5E-4C51-BC82-21C58188AB3F}" sibTransId="{3ECF4F9C-18BF-4761-B2AF-C835C2267D47}"/>
    <dgm:cxn modelId="{6D9C749F-EE87-435F-BA2C-F19A2B722D40}" type="presOf" srcId="{0C74CB85-3E7F-4655-815F-0703B35E966B}" destId="{FF8B3B90-15A7-4716-9870-C2EA1D9B126D}" srcOrd="0" destOrd="0" presId="urn:microsoft.com/office/officeart/2005/8/layout/lProcess2"/>
    <dgm:cxn modelId="{4AE64EAA-166B-4EFF-AD37-EA65501EAFF7}" srcId="{4D3CCECE-AD58-40B4-A54C-03E781583B83}" destId="{2DBA95FC-8093-49DA-B63E-4196FB2774BC}" srcOrd="1" destOrd="0" parTransId="{78800C6C-DCFB-4CDD-94E0-30FECA791239}" sibTransId="{FA8F67F3-6F57-41DB-AC53-9F568DE7C373}"/>
    <dgm:cxn modelId="{DAE971AA-C285-49B6-B645-615FDC74909B}" srcId="{9BB3C3BE-0D84-41D3-B51F-799DECA9B9AF}" destId="{1A6F73A3-CE71-47D4-AD5D-1037E49D641D}" srcOrd="1" destOrd="0" parTransId="{CE176DBF-1DB4-4C14-A448-A7A95ED67BC0}" sibTransId="{EB8FBAF5-AAA6-489C-83E5-FAB54E8025FC}"/>
    <dgm:cxn modelId="{477047B5-FD36-4044-9F43-1AECBC3AF22C}" type="presOf" srcId="{00D0B54D-8F0C-4E0B-A83F-BEC6F568231E}" destId="{7EB57694-DC06-4843-B2CD-B8426D13C287}" srcOrd="0" destOrd="0" presId="urn:microsoft.com/office/officeart/2005/8/layout/lProcess2"/>
    <dgm:cxn modelId="{3D8041BB-C06C-4317-89E6-3452BB9FCFD7}" type="presOf" srcId="{00702D85-8488-4C66-8931-BFB7803C9644}" destId="{0FC0BB60-AC98-42FA-905C-C2A15729807A}" srcOrd="0" destOrd="0" presId="urn:microsoft.com/office/officeart/2005/8/layout/lProcess2"/>
    <dgm:cxn modelId="{A93BF9BB-4D6C-43C7-A904-A4DA0E500FA9}" srcId="{4D3CCECE-AD58-40B4-A54C-03E781583B83}" destId="{3F6BBA0B-0347-4F72-9395-C11FCD495823}" srcOrd="2" destOrd="0" parTransId="{32A10C38-DBD0-4BA1-BA00-E4F6EEB8E66C}" sibTransId="{FB918E45-EA44-4C52-90F2-258322F62488}"/>
    <dgm:cxn modelId="{AFD2CCBD-4E4F-439B-89D3-714469C699FA}" srcId="{9BB3C3BE-0D84-41D3-B51F-799DECA9B9AF}" destId="{00D0B54D-8F0C-4E0B-A83F-BEC6F568231E}" srcOrd="5" destOrd="0" parTransId="{59342A47-673C-4388-9C6D-AE3B645F895B}" sibTransId="{589F9633-3FE4-4B87-9650-79D07E3A55EE}"/>
    <dgm:cxn modelId="{CA26E8BE-EF97-4107-9DB4-213F0807B153}" type="presOf" srcId="{1A6F73A3-CE71-47D4-AD5D-1037E49D641D}" destId="{29F20EA4-F5DD-4094-A770-B34D71FE939A}" srcOrd="0" destOrd="0" presId="urn:microsoft.com/office/officeart/2005/8/layout/lProcess2"/>
    <dgm:cxn modelId="{C6C3CFC0-BD0B-417F-B97A-C0A0E37E93E3}" type="presOf" srcId="{4D3CCECE-AD58-40B4-A54C-03E781583B83}" destId="{6C3EACBF-3DB2-4D84-9CC0-3A8C7F80B081}" srcOrd="1" destOrd="0" presId="urn:microsoft.com/office/officeart/2005/8/layout/lProcess2"/>
    <dgm:cxn modelId="{DCCA00CB-624C-4110-92DB-A7043DCC22E2}" type="presOf" srcId="{5019E5BE-AD1C-427B-8C82-32D8CEF4D715}" destId="{7541F1E2-10E9-47B0-8622-42CD5417CB85}" srcOrd="0" destOrd="0" presId="urn:microsoft.com/office/officeart/2005/8/layout/lProcess2"/>
    <dgm:cxn modelId="{630736CB-80B6-4DD0-BEF2-10E3FA60770F}" type="presOf" srcId="{C4494993-2FDA-4AF6-AB92-381F3DC9BDA2}" destId="{2D15CD9E-2C00-4E7F-B552-8C2C2FFB3BE9}" srcOrd="0" destOrd="0" presId="urn:microsoft.com/office/officeart/2005/8/layout/lProcess2"/>
    <dgm:cxn modelId="{71174DD2-9241-4D06-BCAF-EA47C47BB755}" srcId="{9BB3C3BE-0D84-41D3-B51F-799DECA9B9AF}" destId="{0576DD7C-E197-4582-A72F-0993721B42EF}" srcOrd="2" destOrd="0" parTransId="{0B30F7E2-05E6-4558-8787-8D024F7B343C}" sibTransId="{443EC878-04B5-4AB3-ADE2-F237360ECF0E}"/>
    <dgm:cxn modelId="{C78C2AE2-E6A3-4C55-8B6E-DF2263E8A164}" type="presOf" srcId="{0576DD7C-E197-4582-A72F-0993721B42EF}" destId="{C2216E32-E627-4912-B0B5-99427BCD11A3}" srcOrd="0" destOrd="0" presId="urn:microsoft.com/office/officeart/2005/8/layout/lProcess2"/>
    <dgm:cxn modelId="{63F143B3-79FE-47EF-B06F-A65F2E165E24}" type="presParOf" srcId="{D3C2705C-176A-4DF3-9653-E742C5314282}" destId="{601F8B55-A883-451C-BCCD-932C8E46D330}" srcOrd="0" destOrd="0" presId="urn:microsoft.com/office/officeart/2005/8/layout/lProcess2"/>
    <dgm:cxn modelId="{D810F88D-46B4-451F-AA0D-F62DE076BF98}" type="presParOf" srcId="{601F8B55-A883-451C-BCCD-932C8E46D330}" destId="{074252A3-9FCE-4222-81E4-4CBBD23393A4}" srcOrd="0" destOrd="0" presId="urn:microsoft.com/office/officeart/2005/8/layout/lProcess2"/>
    <dgm:cxn modelId="{36393A3D-CEE2-4A66-AAE5-174A084BF94F}" type="presParOf" srcId="{601F8B55-A883-451C-BCCD-932C8E46D330}" destId="{0A965897-877E-4DE3-B604-3AC7F82E8347}" srcOrd="1" destOrd="0" presId="urn:microsoft.com/office/officeart/2005/8/layout/lProcess2"/>
    <dgm:cxn modelId="{837713AF-2442-47D3-BEDF-D2F14CDD86EB}" type="presParOf" srcId="{601F8B55-A883-451C-BCCD-932C8E46D330}" destId="{933C194B-6BFF-4AD5-A1BC-ED98CBC53B25}" srcOrd="2" destOrd="0" presId="urn:microsoft.com/office/officeart/2005/8/layout/lProcess2"/>
    <dgm:cxn modelId="{33F4E92F-E70E-4BDF-9736-3D24468BDEA9}" type="presParOf" srcId="{933C194B-6BFF-4AD5-A1BC-ED98CBC53B25}" destId="{22D98690-E2C6-48C9-9073-A3284C3A4968}" srcOrd="0" destOrd="0" presId="urn:microsoft.com/office/officeart/2005/8/layout/lProcess2"/>
    <dgm:cxn modelId="{43DFC5AB-E2AB-4F5F-B7FD-D1CB04E0DBB4}" type="presParOf" srcId="{22D98690-E2C6-48C9-9073-A3284C3A4968}" destId="{2449394B-4E71-42CE-AAC4-451BFA421DCF}" srcOrd="0" destOrd="0" presId="urn:microsoft.com/office/officeart/2005/8/layout/lProcess2"/>
    <dgm:cxn modelId="{87F98EB3-9443-4B88-8D53-F768E8E309B9}" type="presParOf" srcId="{22D98690-E2C6-48C9-9073-A3284C3A4968}" destId="{01485476-DAB5-4034-A967-08F32FDD55C3}" srcOrd="1" destOrd="0" presId="urn:microsoft.com/office/officeart/2005/8/layout/lProcess2"/>
    <dgm:cxn modelId="{C37BAC65-4403-45D4-B2AA-9E7B4982D9C6}" type="presParOf" srcId="{22D98690-E2C6-48C9-9073-A3284C3A4968}" destId="{29F20EA4-F5DD-4094-A770-B34D71FE939A}" srcOrd="2" destOrd="0" presId="urn:microsoft.com/office/officeart/2005/8/layout/lProcess2"/>
    <dgm:cxn modelId="{8CC783A1-6517-4558-A0D0-10419BDBFC76}" type="presParOf" srcId="{22D98690-E2C6-48C9-9073-A3284C3A4968}" destId="{D12A94B2-C50A-4A13-AB77-0F16C29FC200}" srcOrd="3" destOrd="0" presId="urn:microsoft.com/office/officeart/2005/8/layout/lProcess2"/>
    <dgm:cxn modelId="{BDC69130-AA82-443F-BF9C-005C82A49FC5}" type="presParOf" srcId="{22D98690-E2C6-48C9-9073-A3284C3A4968}" destId="{C2216E32-E627-4912-B0B5-99427BCD11A3}" srcOrd="4" destOrd="0" presId="urn:microsoft.com/office/officeart/2005/8/layout/lProcess2"/>
    <dgm:cxn modelId="{828EE3EC-694D-41D5-BDA6-C90A7ABCF4D2}" type="presParOf" srcId="{22D98690-E2C6-48C9-9073-A3284C3A4968}" destId="{A4EF1F2F-80D2-4650-B648-C99D7EBA9D58}" srcOrd="5" destOrd="0" presId="urn:microsoft.com/office/officeart/2005/8/layout/lProcess2"/>
    <dgm:cxn modelId="{193EFBDF-D6E0-42AD-888B-63E160ACA629}" type="presParOf" srcId="{22D98690-E2C6-48C9-9073-A3284C3A4968}" destId="{2D15CD9E-2C00-4E7F-B552-8C2C2FFB3BE9}" srcOrd="6" destOrd="0" presId="urn:microsoft.com/office/officeart/2005/8/layout/lProcess2"/>
    <dgm:cxn modelId="{EF732B96-3290-4BB3-AB8B-36AD84C68C58}" type="presParOf" srcId="{22D98690-E2C6-48C9-9073-A3284C3A4968}" destId="{62D93326-1418-43A5-8540-DDAF3A695170}" srcOrd="7" destOrd="0" presId="urn:microsoft.com/office/officeart/2005/8/layout/lProcess2"/>
    <dgm:cxn modelId="{0F93CE55-8E96-4007-93CD-E62247E09F49}" type="presParOf" srcId="{22D98690-E2C6-48C9-9073-A3284C3A4968}" destId="{7541F1E2-10E9-47B0-8622-42CD5417CB85}" srcOrd="8" destOrd="0" presId="urn:microsoft.com/office/officeart/2005/8/layout/lProcess2"/>
    <dgm:cxn modelId="{5DE67BE2-1C65-4C6A-A09C-972172A92119}" type="presParOf" srcId="{22D98690-E2C6-48C9-9073-A3284C3A4968}" destId="{11457825-75F7-401D-BDCA-F51AAFA47D12}" srcOrd="9" destOrd="0" presId="urn:microsoft.com/office/officeart/2005/8/layout/lProcess2"/>
    <dgm:cxn modelId="{4A9458AF-4F37-4B95-835F-6AC2E4F6B535}" type="presParOf" srcId="{22D98690-E2C6-48C9-9073-A3284C3A4968}" destId="{7EB57694-DC06-4843-B2CD-B8426D13C287}" srcOrd="10" destOrd="0" presId="urn:microsoft.com/office/officeart/2005/8/layout/lProcess2"/>
    <dgm:cxn modelId="{928344CE-1C84-44A3-B638-8B25DD3EFA98}" type="presParOf" srcId="{22D98690-E2C6-48C9-9073-A3284C3A4968}" destId="{384670CA-44C6-47A9-887E-81A1317D3F0B}" srcOrd="11" destOrd="0" presId="urn:microsoft.com/office/officeart/2005/8/layout/lProcess2"/>
    <dgm:cxn modelId="{E00F25C5-490E-426E-938F-95CEEA14DA34}" type="presParOf" srcId="{22D98690-E2C6-48C9-9073-A3284C3A4968}" destId="{FF8B3B90-15A7-4716-9870-C2EA1D9B126D}" srcOrd="12" destOrd="0" presId="urn:microsoft.com/office/officeart/2005/8/layout/lProcess2"/>
    <dgm:cxn modelId="{0E27973E-F663-49EF-A95A-B2E9C1FD0083}" type="presParOf" srcId="{22D98690-E2C6-48C9-9073-A3284C3A4968}" destId="{9CB88A2E-BBFB-49A1-993C-D12D142D2B48}" srcOrd="13" destOrd="0" presId="urn:microsoft.com/office/officeart/2005/8/layout/lProcess2"/>
    <dgm:cxn modelId="{2A7C55AD-6DC2-4CDF-80F5-80FF70C869B8}" type="presParOf" srcId="{22D98690-E2C6-48C9-9073-A3284C3A4968}" destId="{0FC0BB60-AC98-42FA-905C-C2A15729807A}" srcOrd="14" destOrd="0" presId="urn:microsoft.com/office/officeart/2005/8/layout/lProcess2"/>
    <dgm:cxn modelId="{A8947A65-E232-4136-8936-50AE05D28104}" type="presParOf" srcId="{D3C2705C-176A-4DF3-9653-E742C5314282}" destId="{7C967419-1073-4C43-A7B8-CE960E0440FE}" srcOrd="1" destOrd="0" presId="urn:microsoft.com/office/officeart/2005/8/layout/lProcess2"/>
    <dgm:cxn modelId="{565721CD-FBE3-4155-8C26-B1D3E4FD7987}" type="presParOf" srcId="{D3C2705C-176A-4DF3-9653-E742C5314282}" destId="{05B8F375-DE0C-436E-802D-CC8A2F3188C3}" srcOrd="2" destOrd="0" presId="urn:microsoft.com/office/officeart/2005/8/layout/lProcess2"/>
    <dgm:cxn modelId="{257E58DD-A176-46D5-AEE4-6050EB654D83}" type="presParOf" srcId="{05B8F375-DE0C-436E-802D-CC8A2F3188C3}" destId="{F16E8070-F1B7-43A9-B088-F6BA6933904A}" srcOrd="0" destOrd="0" presId="urn:microsoft.com/office/officeart/2005/8/layout/lProcess2"/>
    <dgm:cxn modelId="{28836B0B-3E73-41A1-8617-7C3AF61FCD3E}" type="presParOf" srcId="{05B8F375-DE0C-436E-802D-CC8A2F3188C3}" destId="{6C3EACBF-3DB2-4D84-9CC0-3A8C7F80B081}" srcOrd="1" destOrd="0" presId="urn:microsoft.com/office/officeart/2005/8/layout/lProcess2"/>
    <dgm:cxn modelId="{85D6FB90-5356-4454-9E3E-D7E501653D6A}" type="presParOf" srcId="{05B8F375-DE0C-436E-802D-CC8A2F3188C3}" destId="{9E3FD9AD-6025-4BC6-853E-266C3F9DDD4E}" srcOrd="2" destOrd="0" presId="urn:microsoft.com/office/officeart/2005/8/layout/lProcess2"/>
    <dgm:cxn modelId="{C5B423AF-2586-4B40-A096-3F649DB95C36}" type="presParOf" srcId="{9E3FD9AD-6025-4BC6-853E-266C3F9DDD4E}" destId="{9E80F929-327E-4DEA-B468-966867CE458B}" srcOrd="0" destOrd="0" presId="urn:microsoft.com/office/officeart/2005/8/layout/lProcess2"/>
    <dgm:cxn modelId="{11158646-0E52-4204-AAF7-B7D53D23F0ED}" type="presParOf" srcId="{9E80F929-327E-4DEA-B468-966867CE458B}" destId="{E1E3311B-20C1-4E47-A418-2583244EE624}" srcOrd="0" destOrd="0" presId="urn:microsoft.com/office/officeart/2005/8/layout/lProcess2"/>
    <dgm:cxn modelId="{8F5AE758-A95D-4F38-8F98-F174E7F1E846}" type="presParOf" srcId="{9E80F929-327E-4DEA-B468-966867CE458B}" destId="{C9DB35AF-9757-4787-9A5D-4DD140476DA6}" srcOrd="1" destOrd="0" presId="urn:microsoft.com/office/officeart/2005/8/layout/lProcess2"/>
    <dgm:cxn modelId="{1889FB76-283F-4E98-9A14-2C614306D867}" type="presParOf" srcId="{9E80F929-327E-4DEA-B468-966867CE458B}" destId="{C2172F44-0497-483D-B8D2-FCC54B3C2A2D}" srcOrd="2" destOrd="0" presId="urn:microsoft.com/office/officeart/2005/8/layout/lProcess2"/>
    <dgm:cxn modelId="{D15A0307-EFCF-4B21-B009-43FD25C570E8}" type="presParOf" srcId="{9E80F929-327E-4DEA-B468-966867CE458B}" destId="{F051E620-60FF-4A7C-A68C-BDBBBBEC6BA7}" srcOrd="3" destOrd="0" presId="urn:microsoft.com/office/officeart/2005/8/layout/lProcess2"/>
    <dgm:cxn modelId="{0203E074-285E-4EC8-B5D3-2CBFF9C07E23}" type="presParOf" srcId="{9E80F929-327E-4DEA-B468-966867CE458B}" destId="{B55E01F2-A979-4C12-9F35-312C97FA2FA5}" srcOrd="4" destOrd="0" presId="urn:microsoft.com/office/officeart/2005/8/layout/lProcess2"/>
    <dgm:cxn modelId="{D60D6416-F50F-4FCE-93D5-80DF0837EF1F}" type="presParOf" srcId="{9E80F929-327E-4DEA-B468-966867CE458B}" destId="{6CA2A013-35F1-4B35-B58D-FBECA0D93E8B}" srcOrd="5" destOrd="0" presId="urn:microsoft.com/office/officeart/2005/8/layout/lProcess2"/>
    <dgm:cxn modelId="{334745B9-A7B4-497E-A658-5E0114CAC7A8}" type="presParOf" srcId="{9E80F929-327E-4DEA-B468-966867CE458B}" destId="{1651FFA8-1379-43F0-B93A-97694E5DB19A}" srcOrd="6" destOrd="0" presId="urn:microsoft.com/office/officeart/2005/8/layout/lProcess2"/>
    <dgm:cxn modelId="{20FBA1FF-AC90-407E-8291-7C0A9571E951}" type="presParOf" srcId="{9E80F929-327E-4DEA-B468-966867CE458B}" destId="{07B97E3C-297F-41B1-A5A3-C677C730A738}" srcOrd="7" destOrd="0" presId="urn:microsoft.com/office/officeart/2005/8/layout/lProcess2"/>
    <dgm:cxn modelId="{3EC878F3-6035-47A9-B64F-42CE8BFCC4F6}" type="presParOf" srcId="{9E80F929-327E-4DEA-B468-966867CE458B}" destId="{B5E6C0C2-D869-4C20-8329-65BB709748C6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252A3-9FCE-4222-81E4-4CBBD23393A4}">
      <dsp:nvSpPr>
        <dsp:cNvPr id="0" name=""/>
        <dsp:cNvSpPr/>
      </dsp:nvSpPr>
      <dsp:spPr>
        <a:xfrm>
          <a:off x="3947" y="0"/>
          <a:ext cx="3797014" cy="48244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000" kern="1200" dirty="0"/>
            <a:t>Product Quality</a:t>
          </a:r>
        </a:p>
      </dsp:txBody>
      <dsp:txXfrm>
        <a:off x="3947" y="0"/>
        <a:ext cx="3797014" cy="1447323"/>
      </dsp:txXfrm>
    </dsp:sp>
    <dsp:sp modelId="{2449394B-4E71-42CE-AAC4-451BFA421DCF}">
      <dsp:nvSpPr>
        <dsp:cNvPr id="0" name=""/>
        <dsp:cNvSpPr/>
      </dsp:nvSpPr>
      <dsp:spPr>
        <a:xfrm>
          <a:off x="383648" y="1448207"/>
          <a:ext cx="3037611" cy="34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Functiona</a:t>
          </a:r>
          <a:r>
            <a:rPr lang="en-US" sz="1800" kern="1200" dirty="0"/>
            <a:t>l </a:t>
          </a:r>
          <a:r>
            <a:rPr lang="id-ID" sz="1800" kern="1200" dirty="0"/>
            <a:t>Suitability</a:t>
          </a:r>
        </a:p>
      </dsp:txBody>
      <dsp:txXfrm>
        <a:off x="393761" y="1458320"/>
        <a:ext cx="3017385" cy="325056"/>
      </dsp:txXfrm>
    </dsp:sp>
    <dsp:sp modelId="{29F20EA4-F5DD-4094-A770-B34D71FE939A}">
      <dsp:nvSpPr>
        <dsp:cNvPr id="0" name=""/>
        <dsp:cNvSpPr/>
      </dsp:nvSpPr>
      <dsp:spPr>
        <a:xfrm>
          <a:off x="383648" y="1846610"/>
          <a:ext cx="3037611" cy="34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Performance</a:t>
          </a:r>
          <a:r>
            <a:rPr lang="en-US" sz="1800" kern="1200" dirty="0"/>
            <a:t> </a:t>
          </a:r>
          <a:r>
            <a:rPr lang="id-ID" sz="1800" kern="1200" dirty="0"/>
            <a:t>Efficiency</a:t>
          </a:r>
        </a:p>
      </dsp:txBody>
      <dsp:txXfrm>
        <a:off x="393761" y="1856723"/>
        <a:ext cx="3017385" cy="325056"/>
      </dsp:txXfrm>
    </dsp:sp>
    <dsp:sp modelId="{C2216E32-E627-4912-B0B5-99427BCD11A3}">
      <dsp:nvSpPr>
        <dsp:cNvPr id="0" name=""/>
        <dsp:cNvSpPr/>
      </dsp:nvSpPr>
      <dsp:spPr>
        <a:xfrm>
          <a:off x="383648" y="2245012"/>
          <a:ext cx="3037611" cy="34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Compatibility</a:t>
          </a:r>
        </a:p>
      </dsp:txBody>
      <dsp:txXfrm>
        <a:off x="393761" y="2255125"/>
        <a:ext cx="3017385" cy="325056"/>
      </dsp:txXfrm>
    </dsp:sp>
    <dsp:sp modelId="{2D15CD9E-2C00-4E7F-B552-8C2C2FFB3BE9}">
      <dsp:nvSpPr>
        <dsp:cNvPr id="0" name=""/>
        <dsp:cNvSpPr/>
      </dsp:nvSpPr>
      <dsp:spPr>
        <a:xfrm>
          <a:off x="383648" y="2643415"/>
          <a:ext cx="3037611" cy="34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Usability</a:t>
          </a:r>
        </a:p>
      </dsp:txBody>
      <dsp:txXfrm>
        <a:off x="393761" y="2653528"/>
        <a:ext cx="3017385" cy="325056"/>
      </dsp:txXfrm>
    </dsp:sp>
    <dsp:sp modelId="{7541F1E2-10E9-47B0-8622-42CD5417CB85}">
      <dsp:nvSpPr>
        <dsp:cNvPr id="0" name=""/>
        <dsp:cNvSpPr/>
      </dsp:nvSpPr>
      <dsp:spPr>
        <a:xfrm>
          <a:off x="383648" y="3041818"/>
          <a:ext cx="3037611" cy="34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Reliability</a:t>
          </a:r>
        </a:p>
      </dsp:txBody>
      <dsp:txXfrm>
        <a:off x="393761" y="3051931"/>
        <a:ext cx="3017385" cy="325056"/>
      </dsp:txXfrm>
    </dsp:sp>
    <dsp:sp modelId="{7EB57694-DC06-4843-B2CD-B8426D13C287}">
      <dsp:nvSpPr>
        <dsp:cNvPr id="0" name=""/>
        <dsp:cNvSpPr/>
      </dsp:nvSpPr>
      <dsp:spPr>
        <a:xfrm>
          <a:off x="383648" y="3440221"/>
          <a:ext cx="3037611" cy="34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Security</a:t>
          </a:r>
        </a:p>
      </dsp:txBody>
      <dsp:txXfrm>
        <a:off x="393761" y="3450334"/>
        <a:ext cx="3017385" cy="325056"/>
      </dsp:txXfrm>
    </dsp:sp>
    <dsp:sp modelId="{FF8B3B90-15A7-4716-9870-C2EA1D9B126D}">
      <dsp:nvSpPr>
        <dsp:cNvPr id="0" name=""/>
        <dsp:cNvSpPr/>
      </dsp:nvSpPr>
      <dsp:spPr>
        <a:xfrm>
          <a:off x="383648" y="3838623"/>
          <a:ext cx="3037611" cy="34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Maintainability</a:t>
          </a:r>
        </a:p>
      </dsp:txBody>
      <dsp:txXfrm>
        <a:off x="393761" y="3848736"/>
        <a:ext cx="3017385" cy="325056"/>
      </dsp:txXfrm>
    </dsp:sp>
    <dsp:sp modelId="{0FC0BB60-AC98-42FA-905C-C2A15729807A}">
      <dsp:nvSpPr>
        <dsp:cNvPr id="0" name=""/>
        <dsp:cNvSpPr/>
      </dsp:nvSpPr>
      <dsp:spPr>
        <a:xfrm>
          <a:off x="383648" y="4237026"/>
          <a:ext cx="3037611" cy="345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Portability</a:t>
          </a:r>
        </a:p>
      </dsp:txBody>
      <dsp:txXfrm>
        <a:off x="393761" y="4247139"/>
        <a:ext cx="3017385" cy="325056"/>
      </dsp:txXfrm>
    </dsp:sp>
    <dsp:sp modelId="{F16E8070-F1B7-43A9-B088-F6BA6933904A}">
      <dsp:nvSpPr>
        <dsp:cNvPr id="0" name=""/>
        <dsp:cNvSpPr/>
      </dsp:nvSpPr>
      <dsp:spPr>
        <a:xfrm>
          <a:off x="4085738" y="0"/>
          <a:ext cx="3797014" cy="48244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000" kern="1200" dirty="0"/>
            <a:t>Quality in Use</a:t>
          </a:r>
        </a:p>
      </dsp:txBody>
      <dsp:txXfrm>
        <a:off x="4085738" y="0"/>
        <a:ext cx="3797014" cy="1447323"/>
      </dsp:txXfrm>
    </dsp:sp>
    <dsp:sp modelId="{E1E3311B-20C1-4E47-A418-2583244EE624}">
      <dsp:nvSpPr>
        <dsp:cNvPr id="0" name=""/>
        <dsp:cNvSpPr/>
      </dsp:nvSpPr>
      <dsp:spPr>
        <a:xfrm>
          <a:off x="4465439" y="1448236"/>
          <a:ext cx="3037611" cy="558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Effectiveness</a:t>
          </a:r>
          <a:endParaRPr lang="id-ID" sz="1800" kern="1200" dirty="0"/>
        </a:p>
      </dsp:txBody>
      <dsp:txXfrm>
        <a:off x="4481786" y="1464583"/>
        <a:ext cx="3004917" cy="525423"/>
      </dsp:txXfrm>
    </dsp:sp>
    <dsp:sp modelId="{C2172F44-0497-483D-B8D2-FCC54B3C2A2D}">
      <dsp:nvSpPr>
        <dsp:cNvPr id="0" name=""/>
        <dsp:cNvSpPr/>
      </dsp:nvSpPr>
      <dsp:spPr>
        <a:xfrm>
          <a:off x="4465439" y="2092218"/>
          <a:ext cx="3037611" cy="558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Efficiency</a:t>
          </a:r>
          <a:endParaRPr lang="id-ID" sz="1800" kern="1200" dirty="0"/>
        </a:p>
      </dsp:txBody>
      <dsp:txXfrm>
        <a:off x="4481786" y="2108565"/>
        <a:ext cx="3004917" cy="525423"/>
      </dsp:txXfrm>
    </dsp:sp>
    <dsp:sp modelId="{B55E01F2-A979-4C12-9F35-312C97FA2FA5}">
      <dsp:nvSpPr>
        <dsp:cNvPr id="0" name=""/>
        <dsp:cNvSpPr/>
      </dsp:nvSpPr>
      <dsp:spPr>
        <a:xfrm>
          <a:off x="4465439" y="2736199"/>
          <a:ext cx="3037611" cy="558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/>
            <a:t>Satisfaction</a:t>
          </a:r>
          <a:endParaRPr lang="id-ID" sz="1800" kern="1200" dirty="0"/>
        </a:p>
      </dsp:txBody>
      <dsp:txXfrm>
        <a:off x="4481786" y="2752546"/>
        <a:ext cx="3004917" cy="525423"/>
      </dsp:txXfrm>
    </dsp:sp>
    <dsp:sp modelId="{1651FFA8-1379-43F0-B93A-97694E5DB19A}">
      <dsp:nvSpPr>
        <dsp:cNvPr id="0" name=""/>
        <dsp:cNvSpPr/>
      </dsp:nvSpPr>
      <dsp:spPr>
        <a:xfrm>
          <a:off x="4465439" y="3380180"/>
          <a:ext cx="3037611" cy="558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Freedom from</a:t>
          </a:r>
          <a:r>
            <a:rPr lang="en-US" sz="1800" kern="1200" dirty="0"/>
            <a:t> Risk</a:t>
          </a:r>
          <a:endParaRPr lang="id-ID" sz="1800" kern="1200" dirty="0"/>
        </a:p>
      </dsp:txBody>
      <dsp:txXfrm>
        <a:off x="4481786" y="3396527"/>
        <a:ext cx="3004917" cy="525423"/>
      </dsp:txXfrm>
    </dsp:sp>
    <dsp:sp modelId="{B5E6C0C2-D869-4C20-8329-65BB709748C6}">
      <dsp:nvSpPr>
        <dsp:cNvPr id="0" name=""/>
        <dsp:cNvSpPr/>
      </dsp:nvSpPr>
      <dsp:spPr>
        <a:xfrm>
          <a:off x="4465439" y="4024162"/>
          <a:ext cx="3037611" cy="558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Context</a:t>
          </a:r>
          <a:r>
            <a:rPr lang="en-US" sz="1800" kern="1200" dirty="0"/>
            <a:t> </a:t>
          </a:r>
          <a:r>
            <a:rPr lang="id-ID" sz="1800" kern="1200" dirty="0"/>
            <a:t>Coverage</a:t>
          </a:r>
        </a:p>
      </dsp:txBody>
      <dsp:txXfrm>
        <a:off x="4481786" y="4040509"/>
        <a:ext cx="3004917" cy="525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7162B67-290D-4C4E-A1D1-966427F0DE21}" type="datetimeFigureOut">
              <a:rPr lang="en-US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620C974-9896-4CDA-8193-922EFAB259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063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EFBF63-4408-44DD-803C-ABB75546D5F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4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20C974-9896-4CDA-8193-922EFAB259E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4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20C974-9896-4CDA-8193-922EFAB259E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3852909B-09F8-4BD5-AF55-A665955BBD60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4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8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72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452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75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81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7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96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87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869161"/>
            <a:ext cx="7772400" cy="1106553"/>
          </a:xfrm>
        </p:spPr>
        <p:txBody>
          <a:bodyPr/>
          <a:lstStyle>
            <a:lvl1pPr>
              <a:defRPr>
                <a:solidFill>
                  <a:srgbClr val="2D7E08"/>
                </a:solidFill>
              </a:defRPr>
            </a:lvl1pPr>
          </a:lstStyle>
          <a:p>
            <a:r>
              <a:rPr lang="fr-CA" dirty="0"/>
              <a:t>PRESENTATION 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518513"/>
            <a:ext cx="6400800" cy="790939"/>
          </a:xfrm>
        </p:spPr>
        <p:txBody>
          <a:bodyPr/>
          <a:lstStyle>
            <a:lvl1pPr marL="0" indent="0" algn="ctr">
              <a:buNone/>
              <a:defRPr>
                <a:solidFill>
                  <a:srgbClr val="2D7E0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Company Name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91517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67744" y="274639"/>
            <a:ext cx="6419056" cy="1143000"/>
          </a:xfrm>
        </p:spPr>
        <p:txBody>
          <a:bodyPr/>
          <a:lstStyle/>
          <a:p>
            <a:pPr algn="l"/>
            <a:r>
              <a:rPr lang="en-US">
                <a:solidFill>
                  <a:srgbClr val="2D7E08"/>
                </a:solidFill>
              </a:rPr>
              <a:t>Click to edit Master title style</a:t>
            </a:r>
            <a:endParaRPr lang="fr-CA" dirty="0">
              <a:solidFill>
                <a:srgbClr val="2D7E08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67744" y="1600201"/>
            <a:ext cx="6419056" cy="4525963"/>
          </a:xfrm>
        </p:spPr>
        <p:txBody>
          <a:bodyPr/>
          <a:lstStyle/>
          <a:p>
            <a:pPr lvl="0"/>
            <a:r>
              <a:rPr lang="en-US">
                <a:solidFill>
                  <a:srgbClr val="2D7E08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57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A65E-2E7B-45D1-A4B9-0680C068B11A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36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457200" y="2372883"/>
            <a:ext cx="8229600" cy="4224469"/>
          </a:xfrm>
        </p:spPr>
        <p:txBody>
          <a:bodyPr/>
          <a:lstStyle/>
          <a:p>
            <a:pPr lvl="0"/>
            <a:r>
              <a:rPr lang="en-US">
                <a:solidFill>
                  <a:srgbClr val="2D7E08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5913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5212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796818"/>
            <a:ext cx="8229600" cy="4512503"/>
          </a:xfrm>
        </p:spPr>
        <p:txBody>
          <a:bodyPr/>
          <a:lstStyle/>
          <a:p>
            <a:pPr lvl="0"/>
            <a:r>
              <a:rPr lang="en-US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8799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4262D3-3E09-4EBB-AA12-BEB94E642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/>
          <a:stretch/>
        </p:blipFill>
        <p:spPr>
          <a:xfrm>
            <a:off x="0" y="-2367"/>
            <a:ext cx="9148114" cy="6862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031" y="60267"/>
            <a:ext cx="6795655" cy="2415912"/>
          </a:xfrm>
        </p:spPr>
        <p:txBody>
          <a:bodyPr anchor="ctr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030" y="2578122"/>
            <a:ext cx="3113116" cy="2679526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9" name="squares"/>
          <p:cNvGrpSpPr/>
          <p:nvPr userDrawn="1"/>
        </p:nvGrpSpPr>
        <p:grpSpPr>
          <a:xfrm rot="10800000">
            <a:off x="8517030" y="2053939"/>
            <a:ext cx="628650" cy="524183"/>
            <a:chOff x="0" y="452558"/>
            <a:chExt cx="914400" cy="524182"/>
          </a:xfrm>
        </p:grpSpPr>
        <p:sp>
          <p:nvSpPr>
            <p:cNvPr id="20" name="Rounded Rectangle 19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FC99AFCE-3129-4D97-A1F7-48975A69C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14" name="squares">
            <a:extLst>
              <a:ext uri="{FF2B5EF4-FFF2-40B4-BE49-F238E27FC236}">
                <a16:creationId xmlns:a16="http://schemas.microsoft.com/office/drawing/2014/main" id="{38212CBA-2D8D-435E-90A6-F4A16BF2FC93}"/>
              </a:ext>
            </a:extLst>
          </p:cNvPr>
          <p:cNvGrpSpPr/>
          <p:nvPr userDrawn="1"/>
        </p:nvGrpSpPr>
        <p:grpSpPr>
          <a:xfrm>
            <a:off x="1" y="944398"/>
            <a:ext cx="460029" cy="524183"/>
            <a:chOff x="0" y="452558"/>
            <a:chExt cx="914400" cy="524182"/>
          </a:xfrm>
        </p:grpSpPr>
        <p:sp>
          <p:nvSpPr>
            <p:cNvPr id="24" name="Rounded Rectangle 11">
              <a:extLst>
                <a:ext uri="{FF2B5EF4-FFF2-40B4-BE49-F238E27FC236}">
                  <a16:creationId xmlns:a16="http://schemas.microsoft.com/office/drawing/2014/main" id="{08CDB211-C638-4BD1-915F-0BD1FB274DD1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5" name="Rounded Rectangle 12">
              <a:extLst>
                <a:ext uri="{FF2B5EF4-FFF2-40B4-BE49-F238E27FC236}">
                  <a16:creationId xmlns:a16="http://schemas.microsoft.com/office/drawing/2014/main" id="{CAF1C4D4-D29F-4AB8-A31B-AEC4B96D8A89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6" name="Round Same Side Corner Rectangle 13">
              <a:extLst>
                <a:ext uri="{FF2B5EF4-FFF2-40B4-BE49-F238E27FC236}">
                  <a16:creationId xmlns:a16="http://schemas.microsoft.com/office/drawing/2014/main" id="{3D79641A-795B-4A9E-A39C-9BD9C4FC2345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1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3335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717A05F-6238-497D-8E92-69316627D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04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83F6EBC-7AC3-40D1-8BD4-629513BEF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/>
          <a:stretch/>
        </p:blipFill>
        <p:spPr>
          <a:xfrm>
            <a:off x="3551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66975"/>
            <a:ext cx="7886700" cy="2095501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EB51BB-DAD7-4CFC-ACD0-FBD5E711A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11" name="squares">
            <a:extLst>
              <a:ext uri="{FF2B5EF4-FFF2-40B4-BE49-F238E27FC236}">
                <a16:creationId xmlns:a16="http://schemas.microsoft.com/office/drawing/2014/main" id="{0E2DFA30-D138-4143-AD10-9E947A509672}"/>
              </a:ext>
            </a:extLst>
          </p:cNvPr>
          <p:cNvGrpSpPr/>
          <p:nvPr userDrawn="1"/>
        </p:nvGrpSpPr>
        <p:grpSpPr>
          <a:xfrm>
            <a:off x="1" y="3280277"/>
            <a:ext cx="628650" cy="524183"/>
            <a:chOff x="0" y="452558"/>
            <a:chExt cx="914400" cy="52418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55EE63E-0F6A-44EB-82F4-A778B7998700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68FB91-0A90-47D5-B6E1-3C79FABDC8A8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21BD79F-C481-4659-88BC-675B097A007E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8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43000"/>
            <a:ext cx="3886200" cy="5333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43000"/>
            <a:ext cx="3886200" cy="5333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51CE1BD-D8FB-4D09-8ECD-6A42809F0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10" name="squares">
            <a:extLst>
              <a:ext uri="{FF2B5EF4-FFF2-40B4-BE49-F238E27FC236}">
                <a16:creationId xmlns:a16="http://schemas.microsoft.com/office/drawing/2014/main" id="{1895DAFB-4251-44DA-B32B-90D8A5A6BF76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1" name="Rounded Rectangle 11">
              <a:extLst>
                <a:ext uri="{FF2B5EF4-FFF2-40B4-BE49-F238E27FC236}">
                  <a16:creationId xmlns:a16="http://schemas.microsoft.com/office/drawing/2014/main" id="{113DB4F2-4EC8-436D-96F6-AC0C57523288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2" name="Rounded Rectangle 12">
              <a:extLst>
                <a:ext uri="{FF2B5EF4-FFF2-40B4-BE49-F238E27FC236}">
                  <a16:creationId xmlns:a16="http://schemas.microsoft.com/office/drawing/2014/main" id="{F1AEB8A3-3559-464C-AF41-821A72A12711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3" name="Round Same Side Corner Rectangle 13">
              <a:extLst>
                <a:ext uri="{FF2B5EF4-FFF2-40B4-BE49-F238E27FC236}">
                  <a16:creationId xmlns:a16="http://schemas.microsoft.com/office/drawing/2014/main" id="{ED1EBF80-5FCB-4019-8DF2-4AA9960F5533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84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066800"/>
            <a:ext cx="3868340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14512"/>
            <a:ext cx="3868340" cy="466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66800"/>
            <a:ext cx="3887391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14512"/>
            <a:ext cx="3887391" cy="466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2610108-BD92-4DD8-BDB7-DB30530E2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22" name="squares">
            <a:extLst>
              <a:ext uri="{FF2B5EF4-FFF2-40B4-BE49-F238E27FC236}">
                <a16:creationId xmlns:a16="http://schemas.microsoft.com/office/drawing/2014/main" id="{36ABE393-A44F-439E-B419-722B109CC5CE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23" name="Rounded Rectangle 11">
              <a:extLst>
                <a:ext uri="{FF2B5EF4-FFF2-40B4-BE49-F238E27FC236}">
                  <a16:creationId xmlns:a16="http://schemas.microsoft.com/office/drawing/2014/main" id="{A57E358A-DFE1-42FD-9868-376FDBC779AE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4" name="Rounded Rectangle 12">
              <a:extLst>
                <a:ext uri="{FF2B5EF4-FFF2-40B4-BE49-F238E27FC236}">
                  <a16:creationId xmlns:a16="http://schemas.microsoft.com/office/drawing/2014/main" id="{E5B63CC2-A913-4E26-ABDD-80FCC2EE9718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5" name="Round Same Side Corner Rectangle 13">
              <a:extLst>
                <a:ext uri="{FF2B5EF4-FFF2-40B4-BE49-F238E27FC236}">
                  <a16:creationId xmlns:a16="http://schemas.microsoft.com/office/drawing/2014/main" id="{74172EC1-D227-4939-99C1-EA82225AAD97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38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6D535B-0DE3-4538-BD94-488C4B27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8" name="squares">
            <a:extLst>
              <a:ext uri="{FF2B5EF4-FFF2-40B4-BE49-F238E27FC236}">
                <a16:creationId xmlns:a16="http://schemas.microsoft.com/office/drawing/2014/main" id="{6670120C-2AA8-415F-A942-5309D8B959EA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AFE75F9E-C26C-4ACD-8549-C09E90AAF0AA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FA44CDE5-4F6F-4FD4-A8BD-0CDC479F9C26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5" name="Round Same Side Corner Rectangle 13">
              <a:extLst>
                <a:ext uri="{FF2B5EF4-FFF2-40B4-BE49-F238E27FC236}">
                  <a16:creationId xmlns:a16="http://schemas.microsoft.com/office/drawing/2014/main" id="{73DBD06F-5DD4-48A9-93FB-C35F7D988BFC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4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B599E0-C611-4456-AD1E-B2634B8A4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12" name="squares">
            <a:extLst>
              <a:ext uri="{FF2B5EF4-FFF2-40B4-BE49-F238E27FC236}">
                <a16:creationId xmlns:a16="http://schemas.microsoft.com/office/drawing/2014/main" id="{0225B7FC-2ED7-4416-93CF-493C1E4A01F5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3" name="Rounded Rectangle 11">
              <a:extLst>
                <a:ext uri="{FF2B5EF4-FFF2-40B4-BE49-F238E27FC236}">
                  <a16:creationId xmlns:a16="http://schemas.microsoft.com/office/drawing/2014/main" id="{5AB3BD9E-451C-4F1F-9DEB-769D79B2A047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B2188B34-16F2-44E5-9139-258D41A2C4BB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5" name="Round Same Side Corner Rectangle 13">
              <a:extLst>
                <a:ext uri="{FF2B5EF4-FFF2-40B4-BE49-F238E27FC236}">
                  <a16:creationId xmlns:a16="http://schemas.microsoft.com/office/drawing/2014/main" id="{4C6EEA16-B4A8-44E7-A9A9-84B1CF3185C6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4097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409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A4C61B-89A8-46B7-9CDE-85D024B34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525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AC75D96E-8D7E-422E-A2A8-D28C1B4E7B86}" type="datetimeFigureOut">
              <a:rPr lang="en-US" dirty="0"/>
              <a:t>12/21/2022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15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C948297E-4D84-4779-881B-02337625B8D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squares">
            <a:extLst>
              <a:ext uri="{FF2B5EF4-FFF2-40B4-BE49-F238E27FC236}">
                <a16:creationId xmlns:a16="http://schemas.microsoft.com/office/drawing/2014/main" id="{069C679E-4D5A-456D-BC86-E941E16A223B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E5F80012-0589-4B62-98CD-9DA58E67CED9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AC5B1E76-C7E2-439A-A010-258C7EC8960E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5" name="Round Same Side Corner Rectangle 13">
              <a:extLst>
                <a:ext uri="{FF2B5EF4-FFF2-40B4-BE49-F238E27FC236}">
                  <a16:creationId xmlns:a16="http://schemas.microsoft.com/office/drawing/2014/main" id="{43B1BD3F-1735-4ADF-9E47-82D2DB65E471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8726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64B7D2C-EC4F-485D-A30A-CB2EADBD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D395310-E4AF-4F59-A8A6-B3070920E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12" name="squares">
            <a:extLst>
              <a:ext uri="{FF2B5EF4-FFF2-40B4-BE49-F238E27FC236}">
                <a16:creationId xmlns:a16="http://schemas.microsoft.com/office/drawing/2014/main" id="{721CA1E5-7310-4A87-BC08-19BFA307B9DA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3" name="Rounded Rectangle 11">
              <a:extLst>
                <a:ext uri="{FF2B5EF4-FFF2-40B4-BE49-F238E27FC236}">
                  <a16:creationId xmlns:a16="http://schemas.microsoft.com/office/drawing/2014/main" id="{8055F4C2-04F8-44C4-BFA9-97E17C33313A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3513414C-A26A-450E-861D-97FEEFCBB03F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6" name="Round Same Side Corner Rectangle 13">
              <a:extLst>
                <a:ext uri="{FF2B5EF4-FFF2-40B4-BE49-F238E27FC236}">
                  <a16:creationId xmlns:a16="http://schemas.microsoft.com/office/drawing/2014/main" id="{99732B31-4CDA-4C4E-BFFA-99EAD0700CF9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73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3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2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1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9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8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" Target="../slides/slid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60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D7E08"/>
                </a:solidFill>
              </a:defRPr>
            </a:lvl1pPr>
          </a:lstStyle>
          <a:p>
            <a:pPr>
              <a:defRPr/>
            </a:pPr>
            <a:fld id="{4BB7DD33-5546-4CC7-A9C6-B72EFB190AF2}" type="datetimeFigureOut">
              <a:rPr lang="en-US" smtClean="0"/>
              <a:pPr>
                <a:defRPr/>
              </a:pPr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D7E0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D7E08"/>
                </a:solidFill>
              </a:defRPr>
            </a:lvl1pPr>
          </a:lstStyle>
          <a:p>
            <a:pPr>
              <a:defRPr/>
            </a:pPr>
            <a:fld id="{A8E9C2E4-0F01-4D57-9B2A-0A7EB3CDE7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5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D7E08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2D7E0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2D7E0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2D7E0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2D7E0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2D7E0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43000"/>
            <a:ext cx="7886700" cy="533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hlinkClick r:id="rId12" action="ppaction://hlinksldjump"/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530" y="6677442"/>
            <a:ext cx="703694" cy="147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" y="6695790"/>
            <a:ext cx="932700" cy="16220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253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10" Type="http://schemas.openxmlformats.org/officeDocument/2006/relationships/image" Target="../media/image33.emf"/><Relationship Id="rId4" Type="http://schemas.openxmlformats.org/officeDocument/2006/relationships/image" Target="../media/image29.emf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2" y="3037449"/>
            <a:ext cx="6705600" cy="609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i="1" dirty="0" err="1"/>
              <a:t>Arsitektur</a:t>
            </a:r>
            <a:r>
              <a:rPr lang="en-US" sz="2800" i="1" dirty="0"/>
              <a:t> </a:t>
            </a:r>
            <a:r>
              <a:rPr lang="en-US" sz="2800" i="1" dirty="0" err="1"/>
              <a:t>Aplikasi</a:t>
            </a:r>
            <a:r>
              <a:rPr lang="en-US" sz="2800" i="1" dirty="0"/>
              <a:t> / </a:t>
            </a:r>
            <a:r>
              <a:rPr lang="en-US" sz="2800" i="1" dirty="0" err="1"/>
              <a:t>Sistem</a:t>
            </a:r>
            <a:r>
              <a:rPr lang="en-US" sz="2800" i="1" dirty="0"/>
              <a:t> </a:t>
            </a:r>
            <a:r>
              <a:rPr lang="en-US" sz="2800" i="1" dirty="0" err="1"/>
              <a:t>Informasi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315200" y="3123829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Pert</a:t>
            </a:r>
            <a:r>
              <a:rPr lang="en-US" sz="2800"/>
              <a:t>.12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/>
          <a:srcRect l="1666" t="2353" r="833" b="3529"/>
          <a:stretch/>
        </p:blipFill>
        <p:spPr bwMode="auto">
          <a:xfrm>
            <a:off x="76200" y="2209800"/>
            <a:ext cx="8915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2649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94449"/>
            <a:ext cx="896515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727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90600"/>
            <a:ext cx="7086600" cy="715961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Definisikan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– </a:t>
            </a:r>
            <a:r>
              <a:rPr lang="en-US" sz="3200" dirty="0" err="1"/>
              <a:t>aplikasi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4600"/>
            <a:ext cx="7010400" cy="2133600"/>
          </a:xfrm>
        </p:spPr>
        <p:txBody>
          <a:bodyPr>
            <a:noAutofit/>
          </a:bodyPr>
          <a:lstStyle/>
          <a:p>
            <a:r>
              <a:rPr lang="en-US" sz="2400" dirty="0" err="1"/>
              <a:t>Definisikan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proses </a:t>
            </a:r>
            <a:r>
              <a:rPr lang="en-US" sz="2400" dirty="0" err="1"/>
              <a:t>bisnis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 err="1"/>
              <a:t>Definisikan</a:t>
            </a:r>
            <a:r>
              <a:rPr lang="en-US" sz="2400" dirty="0"/>
              <a:t>  </a:t>
            </a:r>
            <a:r>
              <a:rPr lang="en-US" sz="2400" dirty="0" err="1"/>
              <a:t>siapa</a:t>
            </a:r>
            <a:r>
              <a:rPr lang="en-US" sz="2400" dirty="0"/>
              <a:t>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 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90600"/>
            <a:ext cx="7467600" cy="609600"/>
          </a:xfrm>
        </p:spPr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Organisasi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24296" t="29446" r="23981" b="22437"/>
          <a:stretch>
            <a:fillRect/>
          </a:stretch>
        </p:blipFill>
        <p:spPr bwMode="auto">
          <a:xfrm>
            <a:off x="-17206" y="2133600"/>
            <a:ext cx="9144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Seleksi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605" y="2590800"/>
            <a:ext cx="7846844" cy="2438400"/>
          </a:xfrm>
        </p:spPr>
        <p:txBody>
          <a:bodyPr>
            <a:normAutofit/>
          </a:bodyPr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orientasi</a:t>
            </a:r>
            <a:r>
              <a:rPr lang="en-US" dirty="0"/>
              <a:t> data</a:t>
            </a:r>
          </a:p>
          <a:p>
            <a:endParaRPr lang="en-US" dirty="0"/>
          </a:p>
          <a:p>
            <a:r>
              <a:rPr lang="en-US" dirty="0" err="1"/>
              <a:t>Sesuaikan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proses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data. </a:t>
            </a:r>
            <a:r>
              <a:rPr lang="en-US" dirty="0" err="1"/>
              <a:t>Pengelompokan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memperiotaskan</a:t>
            </a:r>
            <a:r>
              <a:rPr lang="en-US" dirty="0"/>
              <a:t> </a:t>
            </a:r>
            <a:r>
              <a:rPr lang="en-US" dirty="0" err="1"/>
              <a:t>sel-sel</a:t>
            </a:r>
            <a:r>
              <a:rPr lang="en-US" dirty="0"/>
              <a:t> yang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berisikan</a:t>
            </a:r>
            <a:r>
              <a:rPr lang="en-US" dirty="0"/>
              <a:t> “CUR”, “UR” </a:t>
            </a:r>
            <a:r>
              <a:rPr lang="en-US" dirty="0" err="1"/>
              <a:t>dan</a:t>
            </a:r>
            <a:r>
              <a:rPr lang="en-US" dirty="0"/>
              <a:t> “R”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prioritas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 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27163"/>
              </p:ext>
            </p:extLst>
          </p:nvPr>
        </p:nvGraphicFramePr>
        <p:xfrm>
          <a:off x="21102" y="-1"/>
          <a:ext cx="9122899" cy="6858001"/>
        </p:xfrm>
        <a:graphic>
          <a:graphicData uri="http://schemas.openxmlformats.org/drawingml/2006/table">
            <a:tbl>
              <a:tblPr/>
              <a:tblGrid>
                <a:gridCol w="1925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5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42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9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658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Subyek</a:t>
                      </a:r>
                      <a:r>
                        <a:rPr lang="en-US" sz="2000" dirty="0">
                          <a:latin typeface="Arial Narrow"/>
                          <a:ea typeface="Calibri"/>
                          <a:cs typeface="Times New Roman"/>
                        </a:rPr>
                        <a:t> Basis Data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Sistem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Informasi</a:t>
                      </a: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Kandidat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sistem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aplikasi</a:t>
                      </a: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Redudansi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Kandidat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Legacy</a:t>
                      </a: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8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Pemesanan</a:t>
                      </a:r>
                      <a:r>
                        <a:rPr lang="en-US" sz="2000" dirty="0"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dan</a:t>
                      </a:r>
                      <a:r>
                        <a:rPr lang="en-US" sz="2000" dirty="0"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pembelian</a:t>
                      </a:r>
                      <a:r>
                        <a:rPr lang="en-US" sz="2000" dirty="0"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buku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Sistem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Informasi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pemesanan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pembelian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buku</a:t>
                      </a: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Aplikasi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Pemesanan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pembelian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buku</a:t>
                      </a: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-</a:t>
                      </a:r>
                      <a:endParaRPr lang="en-US" sz="20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Narrow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5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Penyediaan</a:t>
                      </a:r>
                      <a:r>
                        <a:rPr lang="en-US" sz="2000" dirty="0"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buku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Sistem informasi penyedian buku</a:t>
                      </a:r>
                      <a:endParaRPr lang="en-US" sz="20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Aplikasi penyedian buku</a:t>
                      </a:r>
                      <a:endParaRPr lang="en-US" sz="20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-</a:t>
                      </a:r>
                      <a:endParaRPr lang="en-US" sz="20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Narrow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6520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Pendaftaran</a:t>
                      </a:r>
                      <a:r>
                        <a:rPr lang="en-US" sz="2000" dirty="0"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dan</a:t>
                      </a:r>
                      <a:r>
                        <a:rPr lang="en-US" sz="2000" dirty="0"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pendataan</a:t>
                      </a:r>
                      <a:r>
                        <a:rPr lang="en-US" sz="2000" dirty="0"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anggota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System informasi pendaftaran dan pendataan anggota</a:t>
                      </a:r>
                      <a:endParaRPr lang="en-US" sz="20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Aplikasi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Pendaftaran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anggota</a:t>
                      </a: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-</a:t>
                      </a:r>
                      <a:endParaRPr lang="en-US" sz="20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Narrow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67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Aplikasi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pendataan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anggota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/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pengunjung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perpustakaan</a:t>
                      </a: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67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Peminjaman</a:t>
                      </a:r>
                      <a:r>
                        <a:rPr lang="en-US" sz="2000" dirty="0"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dan</a:t>
                      </a:r>
                      <a:r>
                        <a:rPr lang="en-US" sz="2000" dirty="0"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pengembalian</a:t>
                      </a:r>
                      <a:r>
                        <a:rPr lang="en-US" sz="2000" dirty="0"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latin typeface="Arial Narrow"/>
                          <a:ea typeface="Calibri"/>
                          <a:cs typeface="Times New Roman"/>
                        </a:rPr>
                        <a:t>buku</a:t>
                      </a:r>
                      <a:endParaRPr lang="en-US" sz="2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System informasi peminjaman dan pengembalian buku</a:t>
                      </a:r>
                      <a:endParaRPr lang="en-US" sz="20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Aplikasi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peminjaman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dan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pengembalian</a:t>
                      </a: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buku</a:t>
                      </a: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rial Narrow"/>
                          <a:ea typeface="Calibri"/>
                          <a:cs typeface="Times New Roman"/>
                        </a:rPr>
                        <a:t>-</a:t>
                      </a: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latin typeface="Arial Narrow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Referensi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Kridanto Surendro, </a:t>
            </a:r>
            <a:r>
              <a:rPr lang="en-US" i="1"/>
              <a:t>Pengembangan Rencana Sistem Informasi</a:t>
            </a:r>
            <a:r>
              <a:rPr lang="en-US"/>
              <a:t>, Penerbit : Informartika  2009 hal 166 – 180.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71C2-2EAE-4E6A-9276-932E21315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466975"/>
            <a:ext cx="8520112" cy="2095501"/>
          </a:xfrm>
        </p:spPr>
        <p:txBody>
          <a:bodyPr>
            <a:normAutofit/>
          </a:bodyPr>
          <a:lstStyle/>
          <a:p>
            <a:r>
              <a:rPr lang="en-US" sz="4400" dirty="0"/>
              <a:t>3.5 Tahapan Application Architecture</a:t>
            </a:r>
            <a:endParaRPr lang="en-ID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80EE8-D64A-4FEC-8BA6-C71C56523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DBDB4-92A8-4139-8870-483A79323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95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74187-E5D4-4F69-B62D-29C3DF0BC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17CC7-5EAA-4DBB-94A5-A4E6C859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Simplified Systematic Methods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E9C38F-2CB2-404D-8BA8-98E0ADB83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BBE23-5ECD-4E32-8D7C-39E55C962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3" r="9977" b="3072"/>
          <a:stretch/>
        </p:blipFill>
        <p:spPr>
          <a:xfrm>
            <a:off x="2804589" y="838200"/>
            <a:ext cx="3402665" cy="49511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ED3544-A980-4879-811B-B7D437244DD2}"/>
              </a:ext>
            </a:extLst>
          </p:cNvPr>
          <p:cNvSpPr/>
          <p:nvPr/>
        </p:nvSpPr>
        <p:spPr>
          <a:xfrm>
            <a:off x="722697" y="981373"/>
            <a:ext cx="2742562" cy="6497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Requirements Management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 kebutuhan dokumen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 perubahan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ebutuhan dan prioritas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Penilaian dan revisi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analisis kesenjangan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72C17-D165-48BC-9D20-90DA71A1A785}"/>
              </a:ext>
            </a:extLst>
          </p:cNvPr>
          <p:cNvSpPr txBox="1"/>
          <p:nvPr/>
        </p:nvSpPr>
        <p:spPr>
          <a:xfrm>
            <a:off x="5857875" y="828675"/>
            <a:ext cx="2741995" cy="507831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Preliminary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ruang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lingkup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jadwal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pekerjan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Kickoff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meeting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16117-2FA9-44D9-9B47-F9FA26B916A7}"/>
              </a:ext>
            </a:extLst>
          </p:cNvPr>
          <p:cNvSpPr txBox="1"/>
          <p:nvPr/>
        </p:nvSpPr>
        <p:spPr>
          <a:xfrm>
            <a:off x="5809491" y="1522700"/>
            <a:ext cx="3004827" cy="1200329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 Vision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Penentuan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prinsip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 tujuan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nterprise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rchitecture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Transfer pengetahuan tentang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enterprise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misi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strategi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dan program di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organisasi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 struktur organisasi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fungsi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utama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pendukung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organisasi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bisnis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organisasi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hubungan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bisnis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data,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aplikasi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teknologi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1D2D5-22C0-40DD-A106-07B588142708}"/>
              </a:ext>
            </a:extLst>
          </p:cNvPr>
          <p:cNvSpPr txBox="1"/>
          <p:nvPr/>
        </p:nvSpPr>
        <p:spPr>
          <a:xfrm>
            <a:off x="6313163" y="2931974"/>
            <a:ext cx="2735588" cy="1754326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Architecture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Penentuan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prinsip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arsitektur bisnis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Transfer pengetahuan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tentang proses bisnis</a:t>
            </a:r>
            <a:endParaRPr kumimoji="0" lang="nl-NL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emetaan fungsi utama dan pendukung organisasi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Pemodelan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interaksi bisnis antar unit kerja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dentifikasi aktor dalam organisasi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proses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bisnis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 organisasi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 risiko pada proses bisnis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 KPI yang ada di organisasi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 standar dan regulasi di organisasi</a:t>
            </a:r>
            <a:endParaRPr kumimoji="0" lang="nl-NL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Pembaruan s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olution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oncept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iagram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eview dan finalisasi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usiness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rchitecture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E9170-EBDE-49B6-9899-A1AFF1839168}"/>
              </a:ext>
            </a:extLst>
          </p:cNvPr>
          <p:cNvSpPr txBox="1"/>
          <p:nvPr/>
        </p:nvSpPr>
        <p:spPr>
          <a:xfrm>
            <a:off x="5633617" y="5073791"/>
            <a:ext cx="3303192" cy="1615827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Architecture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Penentuan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prinsip arsitektur aplikasi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Transfer pengetahuan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metodologi analisis dan desain sistem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aplikasi di organisasi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Survei kualitas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aplikasi berdasarkan standar ISO 25010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Pemodelan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aplikasi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klasifikasinya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Pemodelan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aplikasi dengan unit organisasi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i-FI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Pemodelan aplikasi berdasarkan lokasi pengguna</a:t>
            </a:r>
            <a:endParaRPr kumimoji="0" lang="nl-NL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Pemodelan aplikasi dengan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case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diagram</a:t>
            </a:r>
            <a:endParaRPr kumimoji="0" lang="nl-NL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Pembaruan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olution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oncept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iagram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eview dan finalisasi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DBF31-D6F7-414C-8C20-D5F25D327942}"/>
              </a:ext>
            </a:extLst>
          </p:cNvPr>
          <p:cNvSpPr txBox="1"/>
          <p:nvPr/>
        </p:nvSpPr>
        <p:spPr>
          <a:xfrm>
            <a:off x="618609" y="5157268"/>
            <a:ext cx="3336829" cy="1477328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Architecture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Penentuan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prinsi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arsitektur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Transfer pengetahuan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pengolahan informasi dan data mining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 data di organisasi</a:t>
            </a:r>
            <a:endParaRPr kumimoji="0" lang="nl-NL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hubungan entitas data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fungsi bisnis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data </a:t>
            </a:r>
            <a:r>
              <a:rPr kumimoji="0" lang="nl-NL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</a:t>
            </a:r>
            <a:r>
              <a:rPr kumimoji="0" lang="id-ID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nl-NL" sz="9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 </a:t>
            </a:r>
            <a:endParaRPr kumimoji="0" lang="nl-NL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Pemodelan matriks entitas data dan fungsi bisnis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Pemodelan matriks data dan aplikasi 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Pembaruan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solution concept diagram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eview dan finalisasi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8A4E4-9F6E-4C75-B7C1-4D321D84FDAB}"/>
              </a:ext>
            </a:extLst>
          </p:cNvPr>
          <p:cNvSpPr txBox="1"/>
          <p:nvPr/>
        </p:nvSpPr>
        <p:spPr>
          <a:xfrm>
            <a:off x="109440" y="3209609"/>
            <a:ext cx="2779709" cy="1200329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Technology Architecture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Penentuan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prinsip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arsitektur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teknologi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Identifikasi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kondisi infrastruktur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teknologi informasi</a:t>
            </a:r>
            <a:endParaRPr kumimoji="0" lang="nl-NL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Pemodelan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ks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teknologi dengan aplikasi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Pemodelan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spesifikasi server dan lokasi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Pemodelan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komunikasi jaringan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Pembaruan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olution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oncept 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iagram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eview dan finalisasi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technology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78A72-98BF-42FE-8AAD-E5E19BB18D57}"/>
              </a:ext>
            </a:extLst>
          </p:cNvPr>
          <p:cNvSpPr txBox="1"/>
          <p:nvPr/>
        </p:nvSpPr>
        <p:spPr>
          <a:xfrm>
            <a:off x="109439" y="1906906"/>
            <a:ext cx="2779709" cy="784830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 Implementation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Penyusunan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roadmap arsitektur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Penyusunan 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tata kelola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enterprise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Penyusunan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repositori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enterprise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kumimoji="0" lang="nl-NL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nl-NL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eview dan finalisasi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d-ID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1EE170-927F-4CB0-BBC1-17F804A7203D}"/>
              </a:ext>
            </a:extLst>
          </p:cNvPr>
          <p:cNvCxnSpPr>
            <a:cxnSpLocks/>
          </p:cNvCxnSpPr>
          <p:nvPr/>
        </p:nvCxnSpPr>
        <p:spPr>
          <a:xfrm flipH="1" flipV="1">
            <a:off x="3334510" y="1631125"/>
            <a:ext cx="1133384" cy="172285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C844A-1C42-4B6C-B8E3-567944A5C34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969810" y="1082591"/>
            <a:ext cx="888065" cy="15887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8ED9D9-BFF2-4426-B119-E7FDE4536E9E}"/>
              </a:ext>
            </a:extLst>
          </p:cNvPr>
          <p:cNvCxnSpPr>
            <a:cxnSpLocks/>
          </p:cNvCxnSpPr>
          <p:nvPr/>
        </p:nvCxnSpPr>
        <p:spPr>
          <a:xfrm flipV="1">
            <a:off x="4969810" y="2260600"/>
            <a:ext cx="839681" cy="9351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411E74-B91B-44EE-9BFC-B8B6AD59D513}"/>
              </a:ext>
            </a:extLst>
          </p:cNvPr>
          <p:cNvCxnSpPr>
            <a:cxnSpLocks/>
          </p:cNvCxnSpPr>
          <p:nvPr/>
        </p:nvCxnSpPr>
        <p:spPr>
          <a:xfrm>
            <a:off x="6099701" y="3415972"/>
            <a:ext cx="213462" cy="9938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B9C258-BE83-47CC-AD8D-EE357545F0E7}"/>
              </a:ext>
            </a:extLst>
          </p:cNvPr>
          <p:cNvCxnSpPr>
            <a:cxnSpLocks/>
          </p:cNvCxnSpPr>
          <p:nvPr/>
        </p:nvCxnSpPr>
        <p:spPr>
          <a:xfrm>
            <a:off x="6167120" y="4693920"/>
            <a:ext cx="284480" cy="37987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570338-7FE5-44F0-98E8-6F1AC4A1D6F5}"/>
              </a:ext>
            </a:extLst>
          </p:cNvPr>
          <p:cNvCxnSpPr>
            <a:cxnSpLocks/>
          </p:cNvCxnSpPr>
          <p:nvPr/>
        </p:nvCxnSpPr>
        <p:spPr>
          <a:xfrm flipH="1">
            <a:off x="3930605" y="5481320"/>
            <a:ext cx="306115" cy="19397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9DB0D4-DBE5-467C-A386-2A41794B9419}"/>
              </a:ext>
            </a:extLst>
          </p:cNvPr>
          <p:cNvCxnSpPr>
            <a:cxnSpLocks/>
          </p:cNvCxnSpPr>
          <p:nvPr/>
        </p:nvCxnSpPr>
        <p:spPr>
          <a:xfrm flipH="1" flipV="1">
            <a:off x="2889148" y="4052985"/>
            <a:ext cx="241115" cy="20263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70A7A1-E964-4ED3-B654-3944C79756F0}"/>
              </a:ext>
            </a:extLst>
          </p:cNvPr>
          <p:cNvCxnSpPr>
            <a:cxnSpLocks/>
          </p:cNvCxnSpPr>
          <p:nvPr/>
        </p:nvCxnSpPr>
        <p:spPr>
          <a:xfrm flipH="1" flipV="1">
            <a:off x="2886071" y="2522457"/>
            <a:ext cx="241191" cy="31348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24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2EB5B4B-825E-4E71-93F4-AB6F50DDF3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400" y="989498"/>
          <a:ext cx="8839200" cy="5669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346593326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64019254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862877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58330345"/>
                    </a:ext>
                  </a:extLst>
                </a:gridCol>
              </a:tblGrid>
              <a:tr h="347509">
                <a:tc>
                  <a:txBody>
                    <a:bodyPr/>
                    <a:lstStyle/>
                    <a:p>
                      <a:r>
                        <a:rPr lang="id-ID" sz="2000" dirty="0" err="1">
                          <a:latin typeface="+mn-lt"/>
                        </a:rPr>
                        <a:t>No</a:t>
                      </a:r>
                      <a:r>
                        <a:rPr lang="id-ID" sz="2000" dirty="0">
                          <a:latin typeface="+mn-lt"/>
                        </a:rPr>
                        <a:t>.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76216" marR="76216"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+mn-lt"/>
                        </a:rPr>
                        <a:t>Aktivitas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76216" marR="76216"/>
                </a:tc>
                <a:tc>
                  <a:txBody>
                    <a:bodyPr/>
                    <a:lstStyle/>
                    <a:p>
                      <a:r>
                        <a:rPr lang="id-ID" sz="2000" dirty="0" err="1">
                          <a:latin typeface="+mn-lt"/>
                        </a:rPr>
                        <a:t>Artifact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76216" marR="76216"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+mn-lt"/>
                        </a:rPr>
                        <a:t>Metode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76216" marR="76216"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+mn-lt"/>
                        </a:rPr>
                        <a:t>Referensi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76216" marR="76216"/>
                </a:tc>
                <a:extLst>
                  <a:ext uri="{0D108BD9-81ED-4DB2-BD59-A6C34878D82A}">
                    <a16:rowId xmlns:a16="http://schemas.microsoft.com/office/drawing/2014/main" val="3020795621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Penentuan</a:t>
                      </a:r>
                      <a:r>
                        <a:rPr lang="nl-NL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prinsip</a:t>
                      </a:r>
                      <a:r>
                        <a:rPr lang="id-ID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-prinsip</a:t>
                      </a:r>
                      <a:r>
                        <a:rPr lang="nl-NL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aplikasi </a:t>
                      </a:r>
                      <a:r>
                        <a:rPr lang="nl-NL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organisasi</a:t>
                      </a:r>
                      <a:endParaRPr lang="id-ID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 Principles</a:t>
                      </a:r>
                      <a:endParaRPr lang="id-ID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Studi Literatur</a:t>
                      </a:r>
                    </a:p>
                    <a:p>
                      <a:pPr marL="180975" marR="0" lvl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Diskusi</a:t>
                      </a: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Transfer pengetahuan metodologi analisis dan desain sistem</a:t>
                      </a: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l"/>
                      <a:endParaRPr lang="id-ID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id-ID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Studi Literatur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id-ID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Studi Lapangan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id-ID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Diskusi</a:t>
                      </a: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Katalog Aplikasi</a:t>
                      </a:r>
                    </a:p>
                  </a:txBody>
                  <a:tcPr marL="76231" marR="76231"/>
                </a:tc>
                <a:extLst>
                  <a:ext uri="{0D108BD9-81ED-4DB2-BD59-A6C34878D82A}">
                    <a16:rowId xmlns:a16="http://schemas.microsoft.com/office/drawing/2014/main" val="1071042701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Identifikasi</a:t>
                      </a:r>
                      <a:r>
                        <a:rPr lang="nl-NL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semua aplikasi </a:t>
                      </a:r>
                      <a:r>
                        <a:rPr lang="nl-NL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yang ada di organisasi</a:t>
                      </a: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 Portfolio Catalog</a:t>
                      </a: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300" dirty="0">
                          <a:latin typeface="+mn-lt"/>
                        </a:rPr>
                        <a:t>Studi Literatur</a:t>
                      </a: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300" dirty="0">
                          <a:latin typeface="+mn-lt"/>
                        </a:rPr>
                        <a:t>Proses Bisnis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extLst>
                  <a:ext uri="{0D108BD9-81ED-4DB2-BD59-A6C34878D82A}">
                    <a16:rowId xmlns:a16="http://schemas.microsoft.com/office/drawing/2014/main" val="1991936765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d-ID" sz="1300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Survei kualitas</a:t>
                      </a:r>
                      <a:r>
                        <a:rPr lang="nl-NL" sz="1300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 aplikasi </a:t>
                      </a:r>
                      <a:r>
                        <a:rPr lang="nl-NL" sz="1300" dirty="0">
                          <a:effectLst/>
                          <a:latin typeface="+mn-lt"/>
                        </a:rPr>
                        <a:t>berdasarkan standar ISO 25010</a:t>
                      </a: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 Portfolio Assesment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180975" indent="-180975" algn="just">
                        <a:buFont typeface="+mj-lt"/>
                        <a:buAutoNum type="arabicPeriod"/>
                      </a:pPr>
                      <a:r>
                        <a:rPr lang="id-ID" sz="1300" dirty="0">
                          <a:latin typeface="+mn-lt"/>
                        </a:rPr>
                        <a:t>Studi Lapangan</a:t>
                      </a:r>
                    </a:p>
                    <a:p>
                      <a:pPr marL="180975" indent="-180975" algn="just">
                        <a:buFont typeface="+mj-lt"/>
                        <a:buAutoNum type="arabicPeriod"/>
                      </a:pPr>
                      <a:r>
                        <a:rPr lang="id-ID" sz="1300" dirty="0">
                          <a:latin typeface="+mn-lt"/>
                        </a:rPr>
                        <a:t>Survei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just"/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extLst>
                  <a:ext uri="{0D108BD9-81ED-4DB2-BD59-A6C34878D82A}">
                    <a16:rowId xmlns:a16="http://schemas.microsoft.com/office/drawing/2014/main" val="803253962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Penggambaran </a:t>
                      </a:r>
                      <a:r>
                        <a:rPr lang="nl-NL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matri</a:t>
                      </a:r>
                      <a:r>
                        <a:rPr lang="id-ID" sz="13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ks</a:t>
                      </a:r>
                      <a:r>
                        <a:rPr lang="nl-NL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keterkaitan antara aplikasi dengan jenis klasifikasi</a:t>
                      </a:r>
                      <a:r>
                        <a:rPr lang="nl-NL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nya</a:t>
                      </a: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  Classification Matrix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1300" dirty="0">
                          <a:latin typeface="+mn-lt"/>
                        </a:rPr>
                        <a:t>Diskusi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just"/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Penggambaran </a:t>
                      </a:r>
                      <a:r>
                        <a:rPr lang="nl-NL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matri</a:t>
                      </a:r>
                      <a:r>
                        <a:rPr lang="id-ID" sz="13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ks</a:t>
                      </a:r>
                      <a:r>
                        <a:rPr lang="nl-NL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keterkaitan antara aplikasi dengan unit organisasi</a:t>
                      </a: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Application-Org</a:t>
                      </a: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ID" sz="13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zation</a:t>
                      </a:r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Matrix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1300" dirty="0">
                          <a:latin typeface="+mn-lt"/>
                        </a:rPr>
                        <a:t>Diskusi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just"/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Penggambaran </a:t>
                      </a:r>
                      <a:r>
                        <a:rPr lang="nl-NL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hubungan antar aplikasi berdasarkan lokasi pengguna</a:t>
                      </a: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 </a:t>
                      </a: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r>
                        <a:rPr lang="en-ID" sz="13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</a:t>
                      </a:r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Location Diagram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300" dirty="0" err="1">
                          <a:latin typeface="+mn-lt"/>
                        </a:rPr>
                        <a:t>Diskusi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just"/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Penggambaran</a:t>
                      </a:r>
                      <a:r>
                        <a:rPr lang="nl-NL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Use Case Diagram semua aplikasi </a:t>
                      </a:r>
                      <a:r>
                        <a:rPr lang="nl-NL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organisasi</a:t>
                      </a: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3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Case Diagram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1300" dirty="0">
                          <a:latin typeface="+mn-lt"/>
                        </a:rPr>
                        <a:t>Studi Literatur</a:t>
                      </a:r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algn="just"/>
                      <a:endParaRPr lang="en-US" sz="1300" dirty="0">
                        <a:latin typeface="+mn-lt"/>
                      </a:endParaRPr>
                    </a:p>
                  </a:txBody>
                  <a:tcPr marL="76231" marR="7623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1458">
                <a:tc>
                  <a:txBody>
                    <a:bodyPr/>
                    <a:lstStyle/>
                    <a:p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Pembaruan </a:t>
                      </a:r>
                      <a:r>
                        <a:rPr lang="nl-NL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Solution Concept Diagram</a:t>
                      </a:r>
                      <a:r>
                        <a:rPr lang="id-ID" sz="13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secara </a:t>
                      </a:r>
                      <a:r>
                        <a:rPr lang="id-ID" sz="13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</a:t>
                      </a: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seiring bertambah lengkapnya Business/Data/ </a:t>
                      </a:r>
                      <a:r>
                        <a:rPr lang="id-ID" sz="13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/Technology </a:t>
                      </a:r>
                      <a:r>
                        <a:rPr lang="id-ID" sz="13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Architecture</a:t>
                      </a:r>
                      <a:endParaRPr lang="nl-NL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447" marR="764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 Concept Diagram</a:t>
                      </a: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3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  <a:endParaRPr lang="id-ID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447" marR="76447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Diskusi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447" marR="76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</a:t>
                      </a:r>
                      <a:r>
                        <a:rPr lang="en-ID" sz="13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Cetak Biru IT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447" marR="7644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7703">
                <a:tc>
                  <a:txBody>
                    <a:bodyPr/>
                    <a:lstStyle/>
                    <a:p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31" marR="762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nl-NL" sz="13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eview dan finalisasi Application Architecture bersama pihak terkait</a:t>
                      </a: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447" marR="7644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id-ID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447" marR="76447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447" marR="7644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447" marR="7644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C054731-1B7F-4514-9E44-34938B08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3600" dirty="0">
                <a:solidFill>
                  <a:srgbClr val="C00000"/>
                </a:solidFill>
              </a:rPr>
              <a:t>Aktivitas</a:t>
            </a:r>
            <a:r>
              <a:rPr lang="id-ID" sz="3600" dirty="0"/>
              <a:t> Tahapan </a:t>
            </a:r>
            <a:r>
              <a:rPr lang="id-ID" sz="3600" dirty="0" err="1"/>
              <a:t>Application</a:t>
            </a:r>
            <a:r>
              <a:rPr lang="id-ID" sz="3600" dirty="0"/>
              <a:t> </a:t>
            </a:r>
            <a:r>
              <a:rPr lang="id-ID" sz="3600" dirty="0" err="1"/>
              <a:t>Architecture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52EF-965C-449C-9A09-E9759E141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36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Kompetensi</a:t>
            </a:r>
            <a:r>
              <a:rPr lang="en-US" dirty="0"/>
              <a:t> </a:t>
            </a:r>
            <a:r>
              <a:rPr lang="en-US" dirty="0" err="1"/>
              <a:t>Dasar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914400" y="2743200"/>
            <a:ext cx="6887389" cy="15493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err="1"/>
              <a:t>Mampu</a:t>
            </a:r>
            <a:r>
              <a:rPr lang="en-US" sz="3200" dirty="0"/>
              <a:t> </a:t>
            </a:r>
            <a:r>
              <a:rPr lang="id-ID" sz="3200" dirty="0"/>
              <a:t>Menganalisis kebutuhan sistem informasi</a:t>
            </a:r>
            <a:r>
              <a:rPr lang="en-US" sz="3200" dirty="0"/>
              <a:t>/</a:t>
            </a:r>
            <a:r>
              <a:rPr lang="en-US" sz="3200" dirty="0" err="1"/>
              <a:t>aplikasi</a:t>
            </a:r>
            <a:r>
              <a:rPr lang="id-ID" sz="3200" dirty="0"/>
              <a:t> yang akan membantu </a:t>
            </a:r>
            <a:r>
              <a:rPr lang="en-US" sz="3200" dirty="0" err="1"/>
              <a:t>Fungsi</a:t>
            </a:r>
            <a:r>
              <a:rPr lang="en-US" sz="3200" dirty="0"/>
              <a:t> B</a:t>
            </a:r>
            <a:r>
              <a:rPr lang="id-ID" sz="3200" dirty="0"/>
              <a:t>isnis</a:t>
            </a:r>
            <a:r>
              <a:rPr lang="en-US" sz="3200" dirty="0"/>
              <a:t> Enterprise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61747E-AD3F-4D2A-9C4C-4403F9E71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>
                <a:solidFill>
                  <a:srgbClr val="C00000"/>
                </a:solidFill>
              </a:rPr>
              <a:t>Artifact</a:t>
            </a:r>
            <a:r>
              <a:rPr lang="id-ID" dirty="0"/>
              <a:t> Tahapan </a:t>
            </a:r>
            <a:r>
              <a:rPr lang="en-ID" dirty="0"/>
              <a:t>Application Architecture</a:t>
            </a:r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2EB5B4B-825E-4E71-93F4-AB6F50DDF311}"/>
              </a:ext>
            </a:extLst>
          </p:cNvPr>
          <p:cNvGraphicFramePr>
            <a:graphicFrameLocks/>
          </p:cNvGraphicFramePr>
          <p:nvPr/>
        </p:nvGraphicFramePr>
        <p:xfrm>
          <a:off x="152400" y="1031871"/>
          <a:ext cx="8839200" cy="5425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6473">
                  <a:extLst>
                    <a:ext uri="{9D8B030D-6E8A-4147-A177-3AD203B41FA5}">
                      <a16:colId xmlns:a16="http://schemas.microsoft.com/office/drawing/2014/main" val="1346593326"/>
                    </a:ext>
                  </a:extLst>
                </a:gridCol>
                <a:gridCol w="2471527">
                  <a:extLst>
                    <a:ext uri="{9D8B030D-6E8A-4147-A177-3AD203B41FA5}">
                      <a16:colId xmlns:a16="http://schemas.microsoft.com/office/drawing/2014/main" val="1640192542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910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+mn-lt"/>
                        </a:rPr>
                        <a:t>No</a:t>
                      </a:r>
                      <a:r>
                        <a:rPr lang="en-ID" sz="2000" dirty="0">
                          <a:latin typeface="+mn-lt"/>
                        </a:rPr>
                        <a:t>.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r>
                        <a:rPr lang="en-ID" sz="2000" dirty="0" err="1">
                          <a:latin typeface="+mn-lt"/>
                        </a:rPr>
                        <a:t>Artifact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+mn-lt"/>
                        </a:rPr>
                        <a:t>Definisi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3020795621"/>
                  </a:ext>
                </a:extLst>
              </a:tr>
              <a:tr h="618548"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+mn-lt"/>
                        </a:rPr>
                        <a:t>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dirty="0">
                          <a:latin typeface="+mn-lt"/>
                        </a:rPr>
                        <a:t>Application Principles</a:t>
                      </a: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dirty="0" err="1">
                          <a:latin typeface="+mn-lt"/>
                        </a:rPr>
                        <a:t>Prinsip-prinsip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tentang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pengelolaan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baseline="0" dirty="0" err="1">
                          <a:latin typeface="+mn-lt"/>
                        </a:rPr>
                        <a:t>dan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baseline="0" dirty="0" err="1">
                          <a:latin typeface="+mn-lt"/>
                        </a:rPr>
                        <a:t>pengembangan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baseline="0" dirty="0" err="1">
                          <a:latin typeface="+mn-lt"/>
                        </a:rPr>
                        <a:t>aplikasi</a:t>
                      </a:r>
                      <a:r>
                        <a:rPr lang="en-ID" sz="1800" baseline="0" dirty="0">
                          <a:latin typeface="+mn-lt"/>
                        </a:rPr>
                        <a:t> di </a:t>
                      </a:r>
                      <a:r>
                        <a:rPr lang="en-ID" sz="1800" baseline="0" dirty="0" err="1">
                          <a:latin typeface="+mn-lt"/>
                        </a:rPr>
                        <a:t>organisasi</a:t>
                      </a:r>
                      <a:endParaRPr lang="id-ID" sz="1800" dirty="0">
                        <a:latin typeface="+mn-lt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1071042701"/>
                  </a:ext>
                </a:extLst>
              </a:tr>
              <a:tr h="618548"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+mn-lt"/>
                        </a:rPr>
                        <a:t>2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aseline="0" dirty="0">
                          <a:latin typeface="+mn-lt"/>
                        </a:rPr>
                        <a:t>Application Portfolio </a:t>
                      </a:r>
                      <a:r>
                        <a:rPr lang="en-ID" sz="1800" baseline="0" dirty="0" err="1">
                          <a:latin typeface="+mn-lt"/>
                        </a:rPr>
                        <a:t>Catalog</a:t>
                      </a:r>
                      <a:endParaRPr lang="en-ID" sz="1800" baseline="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d-ID" sz="1800" dirty="0" err="1">
                          <a:latin typeface="+mn-lt"/>
                        </a:rPr>
                        <a:t>List</a:t>
                      </a:r>
                      <a:r>
                        <a:rPr lang="id-ID" sz="1800" baseline="0" dirty="0">
                          <a:latin typeface="+mn-lt"/>
                        </a:rPr>
                        <a:t> seluruh aplikasi di organisasi</a:t>
                      </a:r>
                      <a:endParaRPr lang="en-ID" sz="1800" dirty="0">
                        <a:latin typeface="+mn-lt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1991936765"/>
                  </a:ext>
                </a:extLst>
              </a:tr>
              <a:tr h="883638"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+mn-lt"/>
                        </a:rPr>
                        <a:t>3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aseline="0" dirty="0">
                          <a:latin typeface="+mn-lt"/>
                        </a:rPr>
                        <a:t>Application Portfolio Assessment</a:t>
                      </a: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Bentuk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evaluasi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atau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penilaian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terhadap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aplikasi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mendukung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proses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bisnis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standar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ISO 25010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803253962"/>
                  </a:ext>
                </a:extLst>
              </a:tr>
              <a:tr h="883638"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+mn-lt"/>
                        </a:rPr>
                        <a:t>4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Classification Matrix</a:t>
                      </a: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Matriks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menggambarkan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relasi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aplikasi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berdasarkan kategori dari setiap fungsi aplikasi yang ada di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organisasi</a:t>
                      </a:r>
                      <a:r>
                        <a:rPr lang="id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berlandaskan pada Solution </a:t>
                      </a:r>
                      <a:r>
                        <a:rPr lang="id-ID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Concept</a:t>
                      </a:r>
                      <a:r>
                        <a:rPr lang="id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Diagram</a:t>
                      </a: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1598720466"/>
                  </a:ext>
                </a:extLst>
              </a:tr>
              <a:tr h="618548"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+mn-lt"/>
                        </a:rPr>
                        <a:t>5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Organization Matrix</a:t>
                      </a: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dirty="0" err="1">
                          <a:latin typeface="+mn-lt"/>
                        </a:rPr>
                        <a:t>Matriks</a:t>
                      </a:r>
                      <a:r>
                        <a:rPr lang="en-ID" sz="1800" dirty="0">
                          <a:latin typeface="+mn-lt"/>
                        </a:rPr>
                        <a:t> yang </a:t>
                      </a:r>
                      <a:r>
                        <a:rPr lang="en-ID" sz="1800" dirty="0" err="1">
                          <a:latin typeface="+mn-lt"/>
                        </a:rPr>
                        <a:t>menggambarkan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id-ID" sz="1800" dirty="0">
                          <a:latin typeface="+mn-lt"/>
                        </a:rPr>
                        <a:t>bagaimana relasi antara aplikasi dengan unit organisasi sebagai pengguna</a:t>
                      </a: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474531108"/>
                  </a:ext>
                </a:extLst>
              </a:tr>
              <a:tr h="618548">
                <a:tc>
                  <a:txBody>
                    <a:bodyPr/>
                    <a:lstStyle/>
                    <a:p>
                      <a:r>
                        <a:rPr lang="en-ID" sz="1800" dirty="0">
                          <a:latin typeface="+mn-lt"/>
                        </a:rPr>
                        <a:t>6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User and Location Diagram</a:t>
                      </a: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dirty="0">
                          <a:latin typeface="+mn-lt"/>
                        </a:rPr>
                        <a:t>M</a:t>
                      </a:r>
                      <a:r>
                        <a:rPr lang="id-ID" sz="1800" dirty="0">
                          <a:latin typeface="+mn-lt"/>
                        </a:rPr>
                        <a:t>enggambarkan komunikasi antar aplikasi berdasarkan pada lokasi pengguna</a:t>
                      </a: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3304">
                <a:tc>
                  <a:txBody>
                    <a:bodyPr/>
                    <a:lstStyle/>
                    <a:p>
                      <a:r>
                        <a:rPr lang="en-ID" sz="1800" dirty="0">
                          <a:latin typeface="+mn-lt"/>
                        </a:rPr>
                        <a:t>7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Use Case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Diagram</a:t>
                      </a:r>
                      <a:endParaRPr lang="en-ID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dirty="0" err="1">
                          <a:latin typeface="+mn-lt"/>
                        </a:rPr>
                        <a:t>Menggambarkan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fungsi-fungsi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dari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aplikasi</a:t>
                      </a:r>
                      <a:r>
                        <a:rPr lang="en-ID" sz="1800" dirty="0">
                          <a:latin typeface="+mn-lt"/>
                        </a:rPr>
                        <a:t> yang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baseline="0" dirty="0" err="1">
                          <a:latin typeface="+mn-lt"/>
                        </a:rPr>
                        <a:t>dimiliki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baseline="0" dirty="0" err="1">
                          <a:latin typeface="+mn-lt"/>
                        </a:rPr>
                        <a:t>organisasi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dengan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menggunakan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standar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notasi</a:t>
                      </a:r>
                      <a:r>
                        <a:rPr lang="en-ID" sz="1800" dirty="0">
                          <a:latin typeface="+mn-lt"/>
                        </a:rPr>
                        <a:t> UML</a:t>
                      </a:r>
                      <a:endParaRPr lang="id-ID" sz="1800" dirty="0">
                        <a:latin typeface="+mn-lt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6F6B7-463B-4251-8688-14367FEA5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B5826D-7169-4BA8-9A36-667FFB9C8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3609"/>
            <a:ext cx="7886700" cy="5133354"/>
          </a:xfrm>
        </p:spPr>
        <p:txBody>
          <a:bodyPr/>
          <a:lstStyle/>
          <a:p>
            <a:pPr marL="0" indent="0">
              <a:buNone/>
            </a:pP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75B8A-5A5B-4A06-8A31-0179199E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D6F92-3AEC-46D8-A3B1-0710BEFC6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02"/>
          <a:stretch/>
        </p:blipFill>
        <p:spPr>
          <a:xfrm>
            <a:off x="74759" y="838200"/>
            <a:ext cx="8994483" cy="5801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E8350-0F87-44FC-998E-F4CFFCD11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06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27D112-7B82-4A38-8B46-61AA363F0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3487"/>
            <a:ext cx="7886700" cy="5413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Mengi</a:t>
            </a:r>
            <a:r>
              <a:rPr lang="id-ID" sz="2400" dirty="0"/>
              <a:t>dentifikasi</a:t>
            </a:r>
            <a:r>
              <a:rPr lang="nl-NL" sz="2400" dirty="0"/>
              <a:t> semua aplikasi yang ada di organisasi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89CE28-A522-4778-B954-E8E87FD8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Application Portfolio </a:t>
            </a:r>
            <a:r>
              <a:rPr lang="en-ID" dirty="0" err="1"/>
              <a:t>Catalog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3A0E8-118E-4E49-ADC2-B0A8442D4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39" b="73885"/>
          <a:stretch/>
        </p:blipFill>
        <p:spPr>
          <a:xfrm>
            <a:off x="0" y="2667000"/>
            <a:ext cx="9047559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FA5CA-6D5F-45A5-A846-28C69F292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" t="3377" r="74324" b="95744"/>
          <a:stretch/>
        </p:blipFill>
        <p:spPr>
          <a:xfrm>
            <a:off x="26468" y="1956618"/>
            <a:ext cx="9047560" cy="361017"/>
          </a:xfrm>
          <a:prstGeom prst="rect">
            <a:avLst/>
          </a:prstGeom>
        </p:spPr>
      </p:pic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C0B4A38B-1507-45F8-B48E-3022199F3B83}"/>
              </a:ext>
            </a:extLst>
          </p:cNvPr>
          <p:cNvSpPr/>
          <p:nvPr/>
        </p:nvSpPr>
        <p:spPr>
          <a:xfrm>
            <a:off x="52937" y="3100714"/>
            <a:ext cx="3299863" cy="26623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B0F85B-A137-448E-A436-9D63C9EAFB99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702869" y="2317636"/>
            <a:ext cx="0" cy="7830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FEA3D-F764-4C8C-B20C-A35CCF55D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</a:t>
            </a:r>
            <a:r>
              <a:rPr lang="en-US" sz="3600" dirty="0">
                <a:latin typeface="+mn-lt"/>
              </a:rPr>
              <a:t>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</a:rPr>
              <a:t>Mudah Digunakan (</a:t>
            </a:r>
            <a:r>
              <a:rPr lang="en-US" i="1" dirty="0">
                <a:solidFill>
                  <a:srgbClr val="C00000"/>
                </a:solidFill>
              </a:rPr>
              <a:t>Ease-of-Use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. Aplikasi sangat mudah digunakan. Teknologi yang mendasar sangat transparan ke pengguna, jadi mereka dapat berkonsentrasi pada tugas yang dimiliki.</a:t>
            </a:r>
          </a:p>
          <a:p>
            <a:pPr algn="just"/>
            <a:r>
              <a:rPr lang="en-US" dirty="0">
                <a:solidFill>
                  <a:srgbClr val="C00000"/>
                </a:solidFill>
              </a:rPr>
              <a:t>Independensi Teknologi (</a:t>
            </a:r>
            <a:r>
              <a:rPr lang="is-IS" i="1" dirty="0">
                <a:solidFill>
                  <a:srgbClr val="C00000"/>
                </a:solidFill>
              </a:rPr>
              <a:t>Technology Independence</a:t>
            </a:r>
            <a:r>
              <a:rPr lang="is-IS" dirty="0">
                <a:solidFill>
                  <a:srgbClr val="C00000"/>
                </a:solidFill>
              </a:rPr>
              <a:t>)</a:t>
            </a:r>
            <a:r>
              <a:rPr lang="en-US" dirty="0"/>
              <a:t>. Aplikasi harus independen terhadap pilihan teknologi tertentu, mengikuti standar industri, arsitektur terbuka, dan oleh karenanya dapat dioperasikan pada beragam platform terbuka.</a:t>
            </a:r>
          </a:p>
          <a:p>
            <a:pPr algn="just"/>
            <a:r>
              <a:rPr lang="en-US" dirty="0">
                <a:solidFill>
                  <a:srgbClr val="C00000"/>
                </a:solidFill>
              </a:rPr>
              <a:t>Aplikasi yang Umum Digunakan (</a:t>
            </a:r>
            <a:r>
              <a:rPr lang="en-US" i="1" dirty="0">
                <a:solidFill>
                  <a:srgbClr val="C00000"/>
                </a:solidFill>
              </a:rPr>
              <a:t>Common Use Applications</a:t>
            </a:r>
            <a:r>
              <a:rPr lang="is-IS" dirty="0">
                <a:solidFill>
                  <a:srgbClr val="C00000"/>
                </a:solidFill>
              </a:rPr>
              <a:t>)</a:t>
            </a:r>
            <a:r>
              <a:rPr lang="en-US" dirty="0"/>
              <a:t>. Pengembangan aplikasi yang digunakan pada satu sumber lebih disukai daripada pengembangan aplikasi yang serupa atau duplikasi yang hanya disediakan untuk organisasi tertentu.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1DD37-6034-4943-AD16-50D037F15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5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247650" y="981818"/>
          <a:ext cx="8648700" cy="55703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947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 err="1">
                          <a:solidFill>
                            <a:schemeClr val="bg1"/>
                          </a:solidFill>
                        </a:rPr>
                        <a:t>No</a:t>
                      </a:r>
                      <a:endParaRPr lang="id-ID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Kategori</a:t>
                      </a:r>
                      <a:endParaRPr lang="id-ID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bg1"/>
                          </a:solidFill>
                        </a:rPr>
                        <a:t>Nama Aplikasi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bg1"/>
                          </a:solidFill>
                        </a:rPr>
                        <a:t>Deskripsi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8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id-ID"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id-ID" sz="1600" b="1" dirty="0" err="1"/>
                        <a:t>Operational</a:t>
                      </a:r>
                      <a:r>
                        <a:rPr lang="id-ID" sz="1600" b="1" dirty="0"/>
                        <a:t> </a:t>
                      </a:r>
                      <a:r>
                        <a:rPr lang="id-ID" sz="1600" b="1" dirty="0" err="1"/>
                        <a:t>Information</a:t>
                      </a:r>
                      <a:r>
                        <a:rPr lang="id-ID" sz="1600" b="1" dirty="0"/>
                        <a:t>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Tracer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 err="1"/>
                        <a:t>Tracer</a:t>
                      </a:r>
                      <a:r>
                        <a:rPr lang="id-ID" sz="1600" baseline="0" dirty="0"/>
                        <a:t> </a:t>
                      </a:r>
                      <a:r>
                        <a:rPr lang="id-ID" sz="1600" baseline="0" dirty="0" err="1"/>
                        <a:t>study</a:t>
                      </a:r>
                      <a:r>
                        <a:rPr lang="id-ID" sz="1600" baseline="0" dirty="0"/>
                        <a:t> </a:t>
                      </a:r>
                      <a:r>
                        <a:rPr lang="id-ID" sz="1600" baseline="0" dirty="0" err="1"/>
                        <a:t>online</a:t>
                      </a:r>
                      <a:r>
                        <a:rPr lang="id-ID" sz="1600" baseline="0" dirty="0"/>
                        <a:t> Dikti ditujukan untuk melacak jejak lulusan/alumni yang dilakukan 2 tahun setelah lulus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121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2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1" dirty="0">
                          <a:solidFill>
                            <a:schemeClr val="tx1"/>
                          </a:solidFill>
                        </a:rPr>
                        <a:t>Sistem Perjalanan Dinas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Sistem informasi mengenai pengelolaan perjalanan dinas</a:t>
                      </a:r>
                      <a:endParaRPr lang="id-ID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446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3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id-ID" sz="1600" b="1" dirty="0" err="1"/>
                        <a:t>Public</a:t>
                      </a:r>
                      <a:r>
                        <a:rPr lang="id-ID" sz="1600" b="1" dirty="0"/>
                        <a:t> </a:t>
                      </a:r>
                      <a:r>
                        <a:rPr lang="id-ID" sz="1600" b="1" dirty="0" err="1"/>
                        <a:t>Information</a:t>
                      </a:r>
                      <a:r>
                        <a:rPr lang="id-ID" sz="1600" b="1" dirty="0"/>
                        <a:t> Systems</a:t>
                      </a:r>
                    </a:p>
                    <a:p>
                      <a:pPr algn="l"/>
                      <a:endParaRPr lang="id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="1" dirty="0"/>
                        <a:t>Layanan Uji Kompetensi </a:t>
                      </a:r>
                      <a:r>
                        <a:rPr lang="id-ID" sz="1600" b="1" dirty="0" err="1"/>
                        <a:t>Ners</a:t>
                      </a:r>
                      <a:endParaRPr lang="id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/>
                        <a:t>Aplikasi yang digunakan untuk Uji kompetensi NERS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718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="1" dirty="0"/>
                        <a:t>Layanan Kompetensi Dokter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/>
                        <a:t>Aplikasi yang digunakan untuk Uji Kompetensi Mahasiswa Program Profesi Dokter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616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/>
                        <a:t>Sindikker</a:t>
                      </a:r>
                      <a:endParaRPr lang="id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/>
                        <a:t>Aplikasi yang digunakan untuk Interface transaksi data dan informasi antar institusi pendidikan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616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6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Website </a:t>
                      </a:r>
                      <a:r>
                        <a:rPr lang="en-US" sz="1600" b="1" dirty="0" err="1"/>
                        <a:t>Belmawa</a:t>
                      </a:r>
                      <a:endParaRPr lang="id-ID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/>
                        <a:t>Aplikasi yang berisi berita yang terdapat dilingkungan dirjen </a:t>
                      </a:r>
                      <a:r>
                        <a:rPr lang="id-ID" sz="1600" baseline="0" dirty="0" err="1"/>
                        <a:t>bkegiatan</a:t>
                      </a:r>
                      <a:r>
                        <a:rPr lang="id-ID" sz="1600" baseline="0" dirty="0"/>
                        <a:t>/pengumuman dan layanan </a:t>
                      </a:r>
                      <a:r>
                        <a:rPr lang="id-ID" sz="1600" baseline="0" dirty="0" err="1"/>
                        <a:t>elmawa</a:t>
                      </a:r>
                      <a:endParaRPr lang="id-ID" sz="16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616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KKNI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/>
                        <a:t>Aplikasi yang digunakan terkait dengan Capaian Pembelajaran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8616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Bidikmisi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/>
                        <a:t>Aplikasi untuk program beasiwa bagi mahasiswa yang kurang mampu sesuai persyaratan yang ditentukan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859">
                <a:tc>
                  <a:txBody>
                    <a:bodyPr/>
                    <a:lstStyle/>
                    <a:p>
                      <a:pPr algn="ctr"/>
                      <a:r>
                        <a:rPr lang="id-ID" sz="1600" dirty="0"/>
                        <a:t>...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dirty="0"/>
                        <a:t>...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0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/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02869"/>
                  </a:ext>
                </a:extLst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Aplikasi Fungsi</a:t>
            </a:r>
            <a:r>
              <a:rPr lang="id-ID" sz="3200" dirty="0"/>
              <a:t> </a:t>
            </a:r>
            <a:r>
              <a:rPr lang="en-US" sz="3200" dirty="0"/>
              <a:t>Pembelajaran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Kemahasiswaan</a:t>
            </a:r>
            <a:endParaRPr lang="id-ID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977B35-A3F7-418E-A528-3F61F75F0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43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20840" y="944496"/>
          <a:ext cx="8847946" cy="554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1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4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9504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 err="1">
                          <a:solidFill>
                            <a:schemeClr val="bg1"/>
                          </a:solidFill>
                        </a:rPr>
                        <a:t>No</a:t>
                      </a:r>
                      <a:endParaRPr lang="id-ID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Kategori</a:t>
                      </a:r>
                      <a:endParaRPr lang="id-ID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bg1"/>
                          </a:solidFill>
                        </a:rPr>
                        <a:t>Nama Aplikasi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bg1"/>
                          </a:solidFill>
                        </a:rPr>
                        <a:t>Deskripsi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41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</a:t>
                      </a:r>
                      <a:endParaRPr lang="id-ID" sz="16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8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1" dirty="0" err="1"/>
                        <a:t>Operational</a:t>
                      </a:r>
                      <a:r>
                        <a:rPr lang="id-ID" sz="1600" b="1" dirty="0"/>
                        <a:t> </a:t>
                      </a:r>
                      <a:r>
                        <a:rPr lang="id-ID" sz="1600" b="1" dirty="0" err="1"/>
                        <a:t>Information</a:t>
                      </a:r>
                      <a:r>
                        <a:rPr lang="id-ID" sz="1600" b="1" dirty="0"/>
                        <a:t>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PP-PTS (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Dev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/>
                        <a:t>Aplikasi yang digunakan untuk </a:t>
                      </a:r>
                      <a:r>
                        <a:rPr lang="nb-NO" sz="1600" baseline="0" dirty="0"/>
                        <a:t>sistem pengajuan, evaluasi, dan pendataan PP-PTS</a:t>
                      </a:r>
                      <a:endParaRPr lang="id-ID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415">
                <a:tc>
                  <a:txBody>
                    <a:bodyPr/>
                    <a:lstStyle/>
                    <a:p>
                      <a:pPr algn="ctr"/>
                      <a:endParaRPr lang="id-ID" sz="1600" b="1" dirty="0"/>
                    </a:p>
                    <a:p>
                      <a:pPr algn="ctr"/>
                      <a:r>
                        <a:rPr lang="id-ID" sz="1600" b="1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id-ID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00"/>
                        </a:lnSpc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Silemkerma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baseline="0" dirty="0"/>
                        <a:t>Sistem pengusulan pendirian dan perubahan perguruan tinggi swasta; penambahan program studi; penataan PT</a:t>
                      </a:r>
                      <a:endParaRPr lang="id-ID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415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id-ID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Tata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Kelola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PT (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Dev</a:t>
                      </a:r>
                      <a:r>
                        <a:rPr lang="id-ID" sz="16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aseline="0" dirty="0"/>
                        <a:t>Aplikasi untuk pemantauan, evaluasi dan pelaporan di bidang pembinaan kelembagaan perguruan tinggi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415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id-ID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Pelaporan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Kerja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Sama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/>
                        <a:t>Aplikasi untuk </a:t>
                      </a:r>
                      <a:r>
                        <a:rPr lang="fi-FI" sz="1600" baseline="0" dirty="0"/>
                        <a:t>sistem pelaporan dan layanan informasi kerja sama Perguruan Tinggi</a:t>
                      </a:r>
                      <a:endParaRPr lang="id-ID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415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id-ID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Izin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Mahasiswa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Asing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/>
                        <a:t>Aplikasi untuk </a:t>
                      </a:r>
                      <a:r>
                        <a:rPr lang="nn-NO" sz="1600" baseline="0" dirty="0"/>
                        <a:t>sistem pengajuan, evaluasi,pusat data dan layanan informasi ijin mahasiswa asing</a:t>
                      </a:r>
                      <a:endParaRPr lang="id-ID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327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SI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Integrasi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Database</a:t>
                      </a:r>
                      <a:r>
                        <a:rPr lang="id-ID" sz="16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Lemlitbang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600" baseline="0" dirty="0"/>
                        <a:t>Sistem yang mengintegrasi database dari sistem-sistem lemlitbang yang sudah ada menjadi sebuah data induk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415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1" dirty="0"/>
                        <a:t>Aplikasi Perguruan</a:t>
                      </a:r>
                      <a:r>
                        <a:rPr lang="id-ID" sz="1600" b="1" baseline="0" dirty="0"/>
                        <a:t> Tinggi Bermasalah</a:t>
                      </a:r>
                      <a:endParaRPr lang="id-ID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dirty="0"/>
                        <a:t>Aplikasi yang</a:t>
                      </a:r>
                      <a:r>
                        <a:rPr lang="id-ID" sz="1600" baseline="0" dirty="0"/>
                        <a:t> digunakan untuk menampung pengaduan dari publik mengenai perguruan tinggi yang bermasalah</a:t>
                      </a:r>
                      <a:endParaRPr lang="id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415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Pemeringkatan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Perguruan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Tinggi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id-ID" sz="1600" dirty="0">
                          <a:solidFill>
                            <a:schemeClr val="tx1"/>
                          </a:solidFill>
                        </a:rPr>
                        <a:t>Aplikasi yang digunakan untuk</a:t>
                      </a:r>
                      <a:r>
                        <a:rPr lang="id-ID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d-ID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menyusun urutan perguruan tinggi berdasarkan tolok ukur tertentu</a:t>
                      </a:r>
                      <a:endParaRPr lang="id-ID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504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/>
                        <a:t>...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1" dirty="0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1" dirty="0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d-ID" sz="1600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855342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-1560360" y="3365298"/>
            <a:ext cx="8648700" cy="818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74370" y="128834"/>
            <a:ext cx="8215630" cy="760905"/>
          </a:xfrm>
        </p:spPr>
        <p:txBody>
          <a:bodyPr>
            <a:normAutofit/>
          </a:bodyPr>
          <a:lstStyle/>
          <a:p>
            <a:r>
              <a:rPr lang="fi-FI" sz="3200" dirty="0"/>
              <a:t>Aplikasi Fungsi </a:t>
            </a:r>
            <a:r>
              <a:rPr lang="id-ID" sz="3200" dirty="0"/>
              <a:t>Kelembagaan Iptek dan Dikti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1F877F-2C92-49E0-911D-36F8226A9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312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i-FI" sz="2800" dirty="0"/>
              <a:t>Aplikasi Fungsi Penganggaran dan Pengalokasian Dana Transfer ke Daerah, Dana Desa dan Hibah Daerah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241300" y="1154300"/>
          <a:ext cx="8648700" cy="560597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8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173">
                <a:tc>
                  <a:txBody>
                    <a:bodyPr/>
                    <a:lstStyle/>
                    <a:p>
                      <a:pPr algn="ctr"/>
                      <a:r>
                        <a:rPr lang="id-ID" sz="1800" dirty="0" err="1"/>
                        <a:t>No</a:t>
                      </a:r>
                      <a:endParaRPr lang="id-ID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Kategori</a:t>
                      </a:r>
                      <a:endParaRPr lang="id-ID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dirty="0"/>
                        <a:t>Nama Aplikasi</a:t>
                      </a:r>
                      <a:endParaRPr lang="id-ID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dirty="0"/>
                        <a:t>Deskripsi</a:t>
                      </a:r>
                      <a:endParaRPr lang="id-ID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365"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Operational Information Systems</a:t>
                      </a:r>
                      <a:endParaRPr lang="id-ID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b="1" dirty="0"/>
                        <a:t>Simulasi dan Alokasi</a:t>
                      </a:r>
                      <a:r>
                        <a:rPr lang="id-ID" sz="1800" b="1" baseline="0" dirty="0"/>
                        <a:t> Dana Desa</a:t>
                      </a:r>
                      <a:endParaRPr lang="id-ID" sz="1800" b="1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sv-SE" sz="1800" dirty="0"/>
                        <a:t>Aplikasi digunakan untuk simulasi perhitungan dana desa menggunakan varian parameternya</a:t>
                      </a:r>
                      <a:endParaRPr lang="id-ID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65"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b="1" dirty="0"/>
                        <a:t>Simulasi dan Alokasi</a:t>
                      </a:r>
                      <a:r>
                        <a:rPr lang="id-ID" sz="1800" b="1" baseline="0" dirty="0"/>
                        <a:t> DAK</a:t>
                      </a:r>
                      <a:endParaRPr lang="id-ID" sz="1800" b="1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/>
                        <a:t>Aplikasi digunakan untuk simulasi perhitungan Dana Alokasi Khusus menggunakan varian parameternya</a:t>
                      </a:r>
                      <a:endParaRPr lang="id-ID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65"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b="1" dirty="0"/>
                        <a:t>Simulasi dan Alokasi</a:t>
                      </a:r>
                      <a:r>
                        <a:rPr lang="id-ID" sz="1800" b="1" baseline="0" dirty="0"/>
                        <a:t> DAU</a:t>
                      </a:r>
                      <a:endParaRPr lang="id-ID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dirty="0"/>
                        <a:t>Aplikasi digunakan untuk simulasi perhitungan Dana Alokasi Umum</a:t>
                      </a:r>
                      <a:r>
                        <a:rPr lang="sv-SE" sz="1800" baseline="0" dirty="0"/>
                        <a:t> </a:t>
                      </a:r>
                      <a:r>
                        <a:rPr lang="sv-SE" sz="1800" dirty="0"/>
                        <a:t>menggunakan varian parameternya</a:t>
                      </a:r>
                      <a:endParaRPr lang="id-ID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365"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b="1" dirty="0"/>
                        <a:t>Aplikasi DBH 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1800" dirty="0"/>
                        <a:t>Aplikasi yang </a:t>
                      </a:r>
                      <a:r>
                        <a:rPr lang="fi-FI" sz="1800" dirty="0"/>
                        <a:t>digunakan untuk melakukan perhitungan alokasi DBH CHT.</a:t>
                      </a:r>
                      <a:endParaRPr lang="id-ID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173"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b="1" dirty="0" err="1"/>
                        <a:t>e-Proposal</a:t>
                      </a:r>
                      <a:r>
                        <a:rPr lang="id-ID" sz="1800" b="1" dirty="0"/>
                        <a:t> DAK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baseline="0" dirty="0"/>
                        <a:t>A</a:t>
                      </a:r>
                      <a:r>
                        <a:rPr lang="nn-NO" sz="1800" baseline="0" dirty="0"/>
                        <a:t>plikasi e-proposal pengusulan DAK berbasis web </a:t>
                      </a:r>
                      <a:r>
                        <a:rPr lang="id-ID" sz="1800" baseline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1783"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800" b="1" dirty="0"/>
                        <a:t>Strategic </a:t>
                      </a:r>
                      <a:r>
                        <a:rPr lang="id-ID" sz="1800" b="1" dirty="0" err="1"/>
                        <a:t>Information</a:t>
                      </a:r>
                      <a:r>
                        <a:rPr lang="id-ID" sz="1800" b="1" dirty="0"/>
                        <a:t>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b="1" dirty="0" err="1"/>
                        <a:t>Dashboard</a:t>
                      </a:r>
                      <a:r>
                        <a:rPr lang="id-ID" sz="1800" b="1" dirty="0"/>
                        <a:t> </a:t>
                      </a:r>
                      <a:r>
                        <a:rPr lang="id-ID" sz="1800" b="1" dirty="0" err="1"/>
                        <a:t>Executive</a:t>
                      </a:r>
                      <a:r>
                        <a:rPr lang="id-ID" sz="1800" b="1" dirty="0"/>
                        <a:t> </a:t>
                      </a:r>
                      <a:r>
                        <a:rPr lang="id-ID" sz="1800" b="1" dirty="0" err="1"/>
                        <a:t>Information</a:t>
                      </a:r>
                      <a:r>
                        <a:rPr lang="id-ID" sz="1800" b="1" dirty="0"/>
                        <a:t>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1800" baseline="0" dirty="0"/>
                        <a:t>Aplikasi yang memfasilitasi dan mendukung kebutuhan informasi dan pengambilan keputusan pimpinan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365"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b="1" dirty="0"/>
                        <a:t>...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b="1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baseline="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0C4E8-2B47-4E02-8C76-9E73B6162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1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7B85-BEC5-4538-8121-4599A3D66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Application Portfolio Assessment</a:t>
            </a:r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5468">
            <a:off x="3787876" y="1415181"/>
            <a:ext cx="4279135" cy="561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09" y="1169612"/>
            <a:ext cx="4047468" cy="561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1094" r="1081"/>
          <a:stretch/>
        </p:blipFill>
        <p:spPr>
          <a:xfrm rot="19543820">
            <a:off x="1188292" y="1633732"/>
            <a:ext cx="4057963" cy="5554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C5796-9949-47ED-87F5-3613F0EAF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1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/>
              <a:t>Metodologi Application Portfolio Assessment</a:t>
            </a:r>
            <a:endParaRPr lang="id-ID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23" t="2280" r="1623" b="15528"/>
          <a:stretch/>
        </p:blipFill>
        <p:spPr>
          <a:xfrm>
            <a:off x="337071" y="1133253"/>
            <a:ext cx="8457157" cy="56871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7B66B6-1687-4CC3-AD02-D45F22C1D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4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</p:nvPr>
        </p:nvGraphicFramePr>
        <p:xfrm>
          <a:off x="628650" y="1352550"/>
          <a:ext cx="7886700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ISO 25010</a:t>
            </a:r>
            <a:r>
              <a:rPr lang="en-US" dirty="0"/>
              <a:t> Model – Software Quality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E486E4-880C-4E6F-A612-38D26D1C6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62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Isi Materi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533400" y="2336873"/>
            <a:ext cx="8077200" cy="3599316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dirty="0" err="1"/>
              <a:t>Pengantar</a:t>
            </a:r>
            <a:endParaRPr lang="en-US" dirty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/</a:t>
            </a:r>
            <a:r>
              <a:rPr lang="en-US" dirty="0" err="1"/>
              <a:t>aplikasi</a:t>
            </a:r>
            <a:endParaRPr lang="en-US" dirty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/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err="1"/>
              <a:t>Mengkaitkan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/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bisnis</a:t>
            </a:r>
            <a:endParaRPr lang="en-US" dirty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/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514350" indent="-514350" eaLnBrk="1" hangingPunct="1">
              <a:buFont typeface="Calibri" pitchFamily="34" charset="0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1C2099-8DD1-4D33-90B8-D54E4CA43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id-ID" dirty="0"/>
              <a:t> (ISO 25010 Model)</a:t>
            </a:r>
            <a:endParaRPr lang="en-US" dirty="0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/>
        </p:nvGraphicFramePr>
        <p:xfrm>
          <a:off x="226786" y="1066802"/>
          <a:ext cx="8648700" cy="54877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3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882">
                <a:tc>
                  <a:txBody>
                    <a:bodyPr/>
                    <a:lstStyle/>
                    <a:p>
                      <a:r>
                        <a:rPr lang="en-US" sz="2400" dirty="0"/>
                        <a:t>Kategori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Aspek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Penila</a:t>
                      </a:r>
                      <a:r>
                        <a:rPr lang="en-ID" sz="2400" dirty="0" err="1"/>
                        <a:t>ian</a:t>
                      </a:r>
                      <a:endParaRPr lang="id-ID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Target</a:t>
                      </a:r>
                      <a:r>
                        <a:rPr lang="en-US" sz="2400" baseline="0" dirty="0"/>
                        <a:t> Partisipan</a:t>
                      </a:r>
                      <a:endParaRPr lang="id-ID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82">
                <a:tc rowSpan="6">
                  <a:txBody>
                    <a:bodyPr/>
                    <a:lstStyle/>
                    <a:p>
                      <a:r>
                        <a:rPr lang="en-US" sz="2400" i="0" dirty="0"/>
                        <a:t>Functional</a:t>
                      </a:r>
                      <a:endParaRPr lang="id-ID" sz="2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Fungsionalitas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sz="2400" dirty="0"/>
                        <a:t>Semua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Pegawai</a:t>
                      </a:r>
                      <a:r>
                        <a:rPr lang="en-US" sz="2400" baseline="0" dirty="0"/>
                        <a:t> PT PJB</a:t>
                      </a:r>
                      <a:endParaRPr lang="id-ID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882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Efisiensi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882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Kemudahan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882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dirty="0" err="1"/>
                        <a:t>Keandalan</a:t>
                      </a:r>
                      <a:endParaRPr lang="id-ID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882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2400" dirty="0" err="1"/>
                        <a:t>Frekuensi</a:t>
                      </a:r>
                      <a:endParaRPr lang="id-ID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882">
                <a:tc vMerge="1">
                  <a:txBody>
                    <a:bodyPr/>
                    <a:lstStyle/>
                    <a:p>
                      <a:endParaRPr lang="id-ID" sz="2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Waktu </a:t>
                      </a:r>
                      <a:r>
                        <a:rPr lang="en-ID" sz="2400" dirty="0" err="1"/>
                        <a:t>Respon</a:t>
                      </a:r>
                      <a:endParaRPr lang="id-ID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8882">
                <a:tc rowSpan="4">
                  <a:txBody>
                    <a:bodyPr/>
                    <a:lstStyle/>
                    <a:p>
                      <a:r>
                        <a:rPr lang="en-US" sz="2400" i="0" dirty="0"/>
                        <a:t>Technical</a:t>
                      </a:r>
                      <a:endParaRPr lang="id-ID" sz="2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Kompatibilitas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2400" dirty="0" err="1"/>
                        <a:t>Bidang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Teknologi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Informasi</a:t>
                      </a:r>
                      <a:endParaRPr lang="id-ID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882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Keamanan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882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Pemeliharaan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8882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400" dirty="0"/>
                        <a:t>Portabilitas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FE878-08B5-456A-8070-A838EF67C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29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Application Portfolio Assessment</a:t>
            </a:r>
            <a:endParaRPr lang="en-US" i="1" dirty="0"/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3137507" y="5024832"/>
            <a:ext cx="6291" cy="1474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" y="0"/>
              </a:cxn>
              <a:cxn ang="0">
                <a:pos x="4" y="2"/>
              </a:cxn>
              <a:cxn ang="0">
                <a:pos x="5" y="4"/>
              </a:cxn>
              <a:cxn ang="0">
                <a:pos x="5" y="7"/>
              </a:cxn>
              <a:cxn ang="0">
                <a:pos x="6" y="10"/>
              </a:cxn>
              <a:cxn ang="0">
                <a:pos x="6" y="16"/>
              </a:cxn>
              <a:cxn ang="0">
                <a:pos x="5" y="15"/>
              </a:cxn>
              <a:cxn ang="0">
                <a:pos x="4" y="11"/>
              </a:cxn>
              <a:cxn ang="0">
                <a:pos x="3" y="6"/>
              </a:cxn>
              <a:cxn ang="0">
                <a:pos x="0" y="0"/>
              </a:cxn>
            </a:cxnLst>
            <a:rect l="0" t="0" r="r" b="b"/>
            <a:pathLst>
              <a:path w="6" h="16">
                <a:moveTo>
                  <a:pt x="0" y="0"/>
                </a:moveTo>
                <a:lnTo>
                  <a:pt x="4" y="0"/>
                </a:lnTo>
                <a:lnTo>
                  <a:pt x="4" y="2"/>
                </a:lnTo>
                <a:lnTo>
                  <a:pt x="5" y="4"/>
                </a:lnTo>
                <a:lnTo>
                  <a:pt x="5" y="7"/>
                </a:lnTo>
                <a:lnTo>
                  <a:pt x="6" y="10"/>
                </a:lnTo>
                <a:lnTo>
                  <a:pt x="6" y="16"/>
                </a:lnTo>
                <a:lnTo>
                  <a:pt x="5" y="15"/>
                </a:lnTo>
                <a:lnTo>
                  <a:pt x="4" y="11"/>
                </a:lnTo>
                <a:lnTo>
                  <a:pt x="3" y="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scene3d>
            <a:camera prst="orthographicFront"/>
            <a:lightRig rig="balanced" dir="t">
              <a:rot lat="0" lon="0" rev="4200000"/>
            </a:lightRig>
          </a:scene3d>
          <a:sp3d prstMaterial="metal"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492830" y="1050570"/>
            <a:ext cx="6158341" cy="3495542"/>
            <a:chOff x="1462772" y="1050570"/>
            <a:chExt cx="6158341" cy="3495542"/>
          </a:xfrm>
        </p:grpSpPr>
        <p:sp>
          <p:nvSpPr>
            <p:cNvPr id="4" name="Rectangle 3"/>
            <p:cNvSpPr/>
            <p:nvPr/>
          </p:nvSpPr>
          <p:spPr>
            <a:xfrm>
              <a:off x="4971199" y="2509184"/>
              <a:ext cx="2649914" cy="141435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balanced" dir="t">
                <a:rot lat="0" lon="0" rev="0"/>
              </a:lightRig>
            </a:scene3d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540000" rtlCol="0" anchor="t" anchorCtr="1">
              <a:flatTx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210716" y="1052445"/>
              <a:ext cx="2649914" cy="1414359"/>
            </a:xfrm>
            <a:prstGeom prst="rect">
              <a:avLst/>
            </a:prstGeom>
            <a:solidFill>
              <a:srgbClr val="09A6CD"/>
            </a:solidFill>
            <a:ln>
              <a:noFill/>
            </a:ln>
            <a:scene3d>
              <a:camera prst="orthographicFront"/>
              <a:lightRig rig="balanced" dir="t">
                <a:rot lat="0" lon="0" rev="0"/>
              </a:lightRig>
            </a:scene3d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540000" rtlCol="0" anchor="t" anchorCtr="1">
              <a:flatTx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20470" y="2509184"/>
              <a:ext cx="2649914" cy="141435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balanced" dir="t">
                <a:rot lat="0" lon="0" rev="0"/>
              </a:lightRig>
            </a:scene3d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540000" rtlCol="0" anchor="t" anchorCtr="1">
              <a:flatTx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71199" y="1050570"/>
              <a:ext cx="2649914" cy="141435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balanced" dir="t">
                <a:rot lat="0" lon="0" rev="0"/>
              </a:lightRig>
            </a:scene3d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540000" rtlCol="0" anchor="t" anchorCtr="1">
              <a:flatTx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78129" y="3968433"/>
              <a:ext cx="2642984" cy="26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High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6399" y="2559012"/>
              <a:ext cx="349260" cy="13606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Low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27399" y="3968433"/>
              <a:ext cx="2642984" cy="26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Low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6399" y="1076532"/>
              <a:ext cx="349260" cy="13606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High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17948" y="4269113"/>
              <a:ext cx="189366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Technical Quality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594586" y="2251742"/>
              <a:ext cx="201337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Functional Quality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028" name="Picture 4" descr="https://lh3.ggpht.com/rUntnoFu0lttymJaj68Vjj6MaHN5-2YqT6OHWz2niGUWms9uuzVVSFPfWSoMVoxlUb0=w30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357" y="3443397"/>
              <a:ext cx="465185" cy="434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www.freeiconspng.com/uploads/uninstall-icon-png-1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33" y="1971390"/>
              <a:ext cx="448503" cy="4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www.freeiconspng.com/uploads/maintenance-icon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1829" y="1957437"/>
              <a:ext cx="511282" cy="477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://www.freeiconspng.com/uploads/operations-training-icon-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142" y="3329817"/>
              <a:ext cx="529334" cy="518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Oval 17"/>
            <p:cNvSpPr>
              <a:spLocks noChangeArrowheads="1"/>
            </p:cNvSpPr>
            <p:nvPr/>
          </p:nvSpPr>
          <p:spPr bwMode="auto">
            <a:xfrm>
              <a:off x="5067931" y="1916202"/>
              <a:ext cx="552538" cy="517147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33" name="Oval 21"/>
            <p:cNvSpPr>
              <a:spLocks noChangeArrowheads="1"/>
            </p:cNvSpPr>
            <p:nvPr/>
          </p:nvSpPr>
          <p:spPr bwMode="auto">
            <a:xfrm>
              <a:off x="5277387" y="1449887"/>
              <a:ext cx="276879" cy="258574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34" name="Oval 22"/>
            <p:cNvSpPr>
              <a:spLocks noChangeArrowheads="1"/>
            </p:cNvSpPr>
            <p:nvPr/>
          </p:nvSpPr>
          <p:spPr bwMode="auto">
            <a:xfrm>
              <a:off x="3766164" y="1853719"/>
              <a:ext cx="497651" cy="465887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5" name="Oval 23"/>
            <p:cNvSpPr>
              <a:spLocks noChangeArrowheads="1"/>
            </p:cNvSpPr>
            <p:nvPr/>
          </p:nvSpPr>
          <p:spPr bwMode="auto">
            <a:xfrm>
              <a:off x="4455538" y="2537645"/>
              <a:ext cx="387875" cy="362231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36" name="Oval 24"/>
            <p:cNvSpPr>
              <a:spLocks noChangeArrowheads="1"/>
            </p:cNvSpPr>
            <p:nvPr/>
          </p:nvSpPr>
          <p:spPr bwMode="auto">
            <a:xfrm>
              <a:off x="6042678" y="2041260"/>
              <a:ext cx="331767" cy="309833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7" name="Oval 25"/>
            <p:cNvSpPr>
              <a:spLocks noChangeArrowheads="1"/>
            </p:cNvSpPr>
            <p:nvPr/>
          </p:nvSpPr>
          <p:spPr bwMode="auto">
            <a:xfrm>
              <a:off x="5195841" y="2831185"/>
              <a:ext cx="441543" cy="413489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38" name="Oval 26"/>
            <p:cNvSpPr>
              <a:spLocks noChangeArrowheads="1"/>
            </p:cNvSpPr>
            <p:nvPr/>
          </p:nvSpPr>
          <p:spPr bwMode="auto">
            <a:xfrm>
              <a:off x="3121072" y="2579355"/>
              <a:ext cx="387875" cy="362231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4298002" y="1312751"/>
              <a:ext cx="331767" cy="309833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15879" y="1447691"/>
              <a:ext cx="1439589" cy="590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Replace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10342" y="3136528"/>
              <a:ext cx="1470169" cy="40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Eliminate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22731" y="1509317"/>
              <a:ext cx="1371661" cy="40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Maintain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67021" y="3138014"/>
              <a:ext cx="1518251" cy="40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Reassess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96893" y="4724401"/>
          <a:ext cx="8350214" cy="2015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3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787"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chemeClr val="bg1"/>
                          </a:solidFill>
                        </a:rPr>
                        <a:t>Verdict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chemeClr val="bg1"/>
                          </a:solidFill>
                        </a:rPr>
                        <a:t>Functional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chemeClr val="bg1"/>
                          </a:solidFill>
                        </a:rPr>
                        <a:t>Technical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solidFill>
                            <a:schemeClr val="bg1"/>
                          </a:solidFill>
                        </a:rPr>
                        <a:t>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198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solidFill>
                            <a:schemeClr val="bg1"/>
                          </a:solidFill>
                        </a:rPr>
                        <a:t>Eliminate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04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/>
                        <a:t>Hapus</a:t>
                      </a:r>
                      <a:r>
                        <a:rPr lang="id-ID" sz="1100" baseline="0" dirty="0"/>
                        <a:t> menggunakan sistem baru yang memungkinkan</a:t>
                      </a:r>
                      <a:endParaRPr lang="id-ID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198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solidFill>
                            <a:schemeClr val="bg1"/>
                          </a:solidFill>
                        </a:rPr>
                        <a:t>Replace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A2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/>
                        <a:t>Mengganti dengan suatu sistem yang bermanfaat dengan teknologi dukungan teknis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678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solidFill>
                            <a:schemeClr val="bg1"/>
                          </a:solidFill>
                        </a:rPr>
                        <a:t>Reassess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B0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/>
                        <a:t>Identifikasi dan konfirmasi kebutuhan fungsi dengan pengguna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198">
                <a:tc>
                  <a:txBody>
                    <a:bodyPr/>
                    <a:lstStyle/>
                    <a:p>
                      <a:pPr algn="l"/>
                      <a:r>
                        <a:rPr lang="id-ID" sz="1100" dirty="0">
                          <a:solidFill>
                            <a:schemeClr val="bg1"/>
                          </a:solidFill>
                        </a:rPr>
                        <a:t>Maintain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AC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d-ID" sz="1100" dirty="0"/>
                        <a:t>Melakukan</a:t>
                      </a:r>
                      <a:r>
                        <a:rPr lang="id-ID" sz="1100" baseline="0" dirty="0"/>
                        <a:t> pemeliharaan dan peningkatan kapasitas dukungan aplikasi</a:t>
                      </a:r>
                      <a:endParaRPr lang="id-ID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6ACB2-EA60-47D8-A8C3-7426AF605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18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600-000004000000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BF497-7047-454B-8528-629EAA733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78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/>
              <a:t>Daftar Permintaan Pengembangan Aplikasi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873660"/>
          <a:ext cx="9130143" cy="59119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6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6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02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431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 No</a:t>
                      </a:r>
                      <a:endParaRPr lang="id-ID" sz="1500" b="0" u="none" strike="noStrike" dirty="0">
                        <a:effectLst/>
                        <a:latin typeface="+mn-lt"/>
                      </a:endParaRPr>
                    </a:p>
                  </a:txBody>
                  <a:tcPr marL="5004" marR="5004" marT="5004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Unit Pengusul</a:t>
                      </a:r>
                    </a:p>
                  </a:txBody>
                  <a:tcPr marL="5004" marR="5004" marT="500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id-ID" sz="13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5004" marR="5004" marT="500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id-ID" sz="13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5004" marR="5004" marT="5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Nama Aplikasi</a:t>
                      </a:r>
                      <a:endParaRPr lang="id-ID" sz="15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5004" marR="5004" marT="5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Manfaat</a:t>
                      </a:r>
                      <a:endParaRPr lang="id-ID" sz="1500" b="0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5004" marR="5004" marT="500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193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1</a:t>
                      </a:r>
                      <a:endParaRPr lang="id-ID" sz="1500" b="0" i="0" u="none" strike="noStrike">
                        <a:effectLst/>
                        <a:latin typeface="+mn-lt"/>
                      </a:endParaRPr>
                    </a:p>
                  </a:txBody>
                  <a:tcPr marL="5004" marR="5004" marT="5004" marB="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Direktorat Jenderal Kelembagaan </a:t>
                      </a:r>
                      <a:r>
                        <a:rPr lang="id-ID" sz="15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Iptek</a:t>
                      </a:r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dan Dikti</a:t>
                      </a:r>
                    </a:p>
                  </a:txBody>
                  <a:tcPr marL="60051" marR="5004" marT="5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Direktorat Lembaga Penelitian dan Pengembangan</a:t>
                      </a:r>
                    </a:p>
                  </a:txBody>
                  <a:tcPr marL="60051" marR="5004" marT="5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Subdirektorat Penjaminan Mutu dan Penilaian Kinerja Lembaga Penelitian dan Pengembangan</a:t>
                      </a:r>
                      <a:endParaRPr lang="fi-FI" sz="15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051" marR="5004" marT="5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Aplikasi Akreditasi</a:t>
                      </a:r>
                    </a:p>
                  </a:txBody>
                  <a:tcPr marL="60051" marR="5004" marT="5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Dapat memudahkan penilaian akreditasi perguruan tinggi</a:t>
                      </a:r>
                    </a:p>
                  </a:txBody>
                  <a:tcPr marL="60051" marR="5004" marT="500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6616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>
                          <a:effectLst/>
                        </a:rPr>
                        <a:t>2</a:t>
                      </a:r>
                      <a:endParaRPr lang="id-ID" sz="1500" b="0" i="0" u="none" strike="noStrike">
                        <a:effectLst/>
                        <a:latin typeface="+mn-lt"/>
                      </a:endParaRPr>
                    </a:p>
                  </a:txBody>
                  <a:tcPr marL="5004" marR="5004" marT="5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Direktorat Jenderal Penguatan Riset dan Pengembangan</a:t>
                      </a:r>
                    </a:p>
                  </a:txBody>
                  <a:tcPr marL="60051" marR="5004" marT="5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Direktorat Pengelolaan Kekayaan Intelektual</a:t>
                      </a:r>
                    </a:p>
                  </a:txBody>
                  <a:tcPr marL="60051" marR="5004" marT="5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Subdirektorat Fasilitasi Publikasi Ilmiah</a:t>
                      </a:r>
                    </a:p>
                  </a:txBody>
                  <a:tcPr marL="60051" marR="5004" marT="5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Aplikasi Hibah Penulisan Buku Ajar</a:t>
                      </a:r>
                    </a:p>
                  </a:txBody>
                  <a:tcPr marL="60051" marR="5004" marT="5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Dapat mempermudah pengusulan hibah penulisan buku ajar dari dosen untuk penelitian</a:t>
                      </a:r>
                    </a:p>
                  </a:txBody>
                  <a:tcPr marL="60051" marR="5004" marT="500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6616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3</a:t>
                      </a:r>
                      <a:endParaRPr lang="id-ID" sz="1500" b="0" i="0" u="none" strike="noStrike" dirty="0">
                        <a:effectLst/>
                        <a:latin typeface="+mn-lt"/>
                      </a:endParaRPr>
                    </a:p>
                  </a:txBody>
                  <a:tcPr marL="5004" marR="5004" marT="5004" marB="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Direktorat Jenderal Penguatan Riset dan Pengembangan</a:t>
                      </a:r>
                    </a:p>
                  </a:txBody>
                  <a:tcPr marL="60051" marR="5004" marT="5004" marB="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Direktorat Pengelolaan Kekayaan Intelektual</a:t>
                      </a:r>
                    </a:p>
                  </a:txBody>
                  <a:tcPr marL="60051" marR="5004" marT="5004" marB="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Subdirektorat Fasilitasi Publikasi Ilmiah</a:t>
                      </a:r>
                    </a:p>
                  </a:txBody>
                  <a:tcPr marL="60051" marR="5004" marT="5004" marB="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Aplikasi Insentif Buku Ajar Terbit</a:t>
                      </a:r>
                    </a:p>
                  </a:txBody>
                  <a:tcPr marL="60051" marR="5004" marT="5004" marB="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Dapat mempermudah pengajuan insentif buku ajar terbit</a:t>
                      </a:r>
                    </a:p>
                  </a:txBody>
                  <a:tcPr marL="60051" marR="5004" marT="5004" marB="0"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5569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u="none" strike="noStrike" dirty="0">
                          <a:effectLst/>
                        </a:rPr>
                        <a:t>4</a:t>
                      </a:r>
                      <a:endParaRPr lang="id-ID" sz="1500" b="0" i="0" u="none" strike="noStrike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Direktorat Jenderal Pembelajaran dan Kemahasiswaan</a:t>
                      </a:r>
                    </a:p>
                  </a:txBody>
                  <a:tcPr marL="61200" marR="3600" marT="360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Sekretariat Direktorat Jenderal Pembelajaran dan Kemahasiswaan</a:t>
                      </a:r>
                    </a:p>
                  </a:txBody>
                  <a:tcPr marL="61200" marR="3600" marT="360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Bagian Umum</a:t>
                      </a:r>
                    </a:p>
                  </a:txBody>
                  <a:tcPr marL="61200" marR="3600" marT="360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Aplikasi Pengarsipan</a:t>
                      </a:r>
                    </a:p>
                  </a:txBody>
                  <a:tcPr marL="61200" marR="3600" marT="360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/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Terdatanya arsip arsip yang ada di </a:t>
                      </a:r>
                      <a:r>
                        <a:rPr lang="id-ID" sz="15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Kemenristekdikti</a:t>
                      </a:r>
                      <a:r>
                        <a:rPr lang="id-ID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dan kemudahan dalam temu kembali juga untuk mengetahui masa retensinya</a:t>
                      </a:r>
                    </a:p>
                  </a:txBody>
                  <a:tcPr marL="61200" marR="3600" marT="3600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992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0" i="0" u="none" strike="noStrike" dirty="0"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u="none" strike="noStrike" dirty="0">
                          <a:effectLst/>
                        </a:rPr>
                        <a:t>Direktorat Jenderal Kelembagaan </a:t>
                      </a:r>
                      <a:r>
                        <a:rPr lang="id-ID" sz="1500" u="none" strike="noStrike" dirty="0" err="1">
                          <a:effectLst/>
                        </a:rPr>
                        <a:t>Iptek</a:t>
                      </a:r>
                      <a:r>
                        <a:rPr lang="id-ID" sz="1500" u="none" strike="noStrike" dirty="0">
                          <a:effectLst/>
                        </a:rPr>
                        <a:t> dan Dikti</a:t>
                      </a:r>
                      <a:endParaRPr lang="id-ID" sz="1500" b="0" i="0" u="none" strike="noStrike" dirty="0">
                        <a:effectLst/>
                        <a:latin typeface="+mn-lt"/>
                      </a:endParaRPr>
                    </a:p>
                  </a:txBody>
                  <a:tcPr marL="61200" marR="3600" marT="360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id-ID" sz="1500" b="0" i="0" u="none" strike="noStrike" dirty="0">
                        <a:effectLst/>
                        <a:latin typeface="+mn-lt"/>
                      </a:endParaRPr>
                    </a:p>
                  </a:txBody>
                  <a:tcPr marL="61200" marR="3600" marT="360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id-ID" sz="1500" b="0" i="0" u="none" strike="noStrike" dirty="0">
                        <a:effectLst/>
                        <a:latin typeface="+mn-lt"/>
                      </a:endParaRPr>
                    </a:p>
                  </a:txBody>
                  <a:tcPr marL="61200" marR="3600" marT="360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u="none" strike="noStrike" dirty="0">
                          <a:effectLst/>
                        </a:rPr>
                        <a:t>Pemeringkatan Perguruan Tinggi</a:t>
                      </a:r>
                      <a:endParaRPr lang="id-ID" sz="1500" b="0" i="0" u="none" strike="noStrike" dirty="0">
                        <a:effectLst/>
                        <a:latin typeface="+mn-lt"/>
                      </a:endParaRPr>
                    </a:p>
                  </a:txBody>
                  <a:tcPr marL="61200" marR="3600" marT="3600" marB="0"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u="none" strike="noStrike" dirty="0">
                          <a:effectLst/>
                        </a:rPr>
                        <a:t>Dapat </a:t>
                      </a:r>
                      <a:r>
                        <a:rPr lang="id-ID" sz="1500" u="none" strike="noStrike" dirty="0" err="1">
                          <a:effectLst/>
                        </a:rPr>
                        <a:t>memepermudah</a:t>
                      </a:r>
                      <a:r>
                        <a:rPr lang="id-ID" sz="1500" u="none" strike="noStrike" dirty="0">
                          <a:effectLst/>
                        </a:rPr>
                        <a:t> pengajuan, evaluasi, pusat data dan layanan peringkat perguruan tinggi</a:t>
                      </a:r>
                      <a:endParaRPr lang="id-ID" sz="1500" b="0" i="0" u="none" strike="noStrike" dirty="0">
                        <a:effectLst/>
                        <a:latin typeface="+mn-lt"/>
                      </a:endParaRPr>
                    </a:p>
                  </a:txBody>
                  <a:tcPr marL="61200" marR="3600" marT="3600" marB="0"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363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500" b="0" i="0" u="none" strike="noStrike" dirty="0">
                          <a:effectLst/>
                          <a:latin typeface="+mn-lt"/>
                        </a:rPr>
                        <a:t>...</a:t>
                      </a:r>
                    </a:p>
                  </a:txBody>
                  <a:tcPr marL="9525" marR="9525" marT="9525" marB="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marL="61200" marR="3600" marT="3600" marB="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marL="61200" marR="3600" marT="3600" marB="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marL="61200" marR="3600" marT="3600" marB="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marL="61200" marR="3600" marT="3600" marB="0"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/>
                      <a:r>
                        <a:rPr lang="id-ID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marL="61200" marR="3600" marT="3600" marB="0"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59236-A78D-4613-A737-A12599B7F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1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3AD4171-3AB3-442D-A476-7232E5BFA850}"/>
              </a:ext>
            </a:extLst>
          </p:cNvPr>
          <p:cNvGrpSpPr/>
          <p:nvPr/>
        </p:nvGrpSpPr>
        <p:grpSpPr>
          <a:xfrm>
            <a:off x="1953183" y="754144"/>
            <a:ext cx="5237634" cy="5909869"/>
            <a:chOff x="1953183" y="754144"/>
            <a:chExt cx="5237634" cy="59098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20E891-EE0B-4DF3-9ADA-09EC48F4DB4F}"/>
                </a:ext>
              </a:extLst>
            </p:cNvPr>
            <p:cNvGrpSpPr/>
            <p:nvPr/>
          </p:nvGrpSpPr>
          <p:grpSpPr>
            <a:xfrm>
              <a:off x="1953183" y="754144"/>
              <a:ext cx="5237634" cy="5909869"/>
              <a:chOff x="1953183" y="754144"/>
              <a:chExt cx="5237634" cy="5909869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27DB283-269F-405F-A0FB-6CDC0498B617}"/>
                  </a:ext>
                </a:extLst>
              </p:cNvPr>
              <p:cNvPicPr/>
              <p:nvPr/>
            </p:nvPicPr>
            <p:blipFill rotWithShape="1">
              <a:blip r:embed="rId2"/>
              <a:srcRect l="920" t="1449" r="1037" b="531"/>
              <a:stretch/>
            </p:blipFill>
            <p:spPr bwMode="auto">
              <a:xfrm>
                <a:off x="1953183" y="754144"/>
                <a:ext cx="5237634" cy="590986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0C51101-92E1-43C4-8732-CB239CB52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00" t="19387" r="2889" b="9120"/>
              <a:stretch/>
            </p:blipFill>
            <p:spPr>
              <a:xfrm>
                <a:off x="3608706" y="2360679"/>
                <a:ext cx="2294254" cy="370045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0F9D1EC-4D4B-4DCD-A883-813FFB24CD2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4351019" y="1783014"/>
              <a:ext cx="681043" cy="285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C567C7-7DA9-4384-B9A1-9A23002A0E24}"/>
              </a:ext>
            </a:extLst>
          </p:cNvPr>
          <p:cNvGrpSpPr/>
          <p:nvPr/>
        </p:nvGrpSpPr>
        <p:grpSpPr>
          <a:xfrm>
            <a:off x="1971027" y="754144"/>
            <a:ext cx="5237634" cy="5909869"/>
            <a:chOff x="1953183" y="754144"/>
            <a:chExt cx="5237634" cy="590986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11236CB-1FE7-40AD-AB58-E2CCC853639C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 l="920" t="1449" r="1037" b="531"/>
            <a:stretch/>
          </p:blipFill>
          <p:spPr bwMode="auto">
            <a:xfrm>
              <a:off x="1953183" y="754144"/>
              <a:ext cx="5237634" cy="590986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25E7581-DD60-4CED-9A95-CD20D2E2A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 l="3000" t="19387" r="2889" b="9120"/>
            <a:stretch/>
          </p:blipFill>
          <p:spPr>
            <a:xfrm>
              <a:off x="3608706" y="2360679"/>
              <a:ext cx="2294254" cy="370045"/>
            </a:xfrm>
            <a:prstGeom prst="rect">
              <a:avLst/>
            </a:prstGeom>
          </p:spPr>
        </p:pic>
      </p:grpSp>
      <p:sp>
        <p:nvSpPr>
          <p:cNvPr id="30" name="Rounded Rectangle 12">
            <a:extLst>
              <a:ext uri="{FF2B5EF4-FFF2-40B4-BE49-F238E27FC236}">
                <a16:creationId xmlns:a16="http://schemas.microsoft.com/office/drawing/2014/main" id="{7F83D0AE-1B76-46C5-8FE2-E3E691DFA71F}"/>
              </a:ext>
            </a:extLst>
          </p:cNvPr>
          <p:cNvSpPr/>
          <p:nvPr/>
        </p:nvSpPr>
        <p:spPr>
          <a:xfrm>
            <a:off x="1971027" y="754144"/>
            <a:ext cx="5237634" cy="364703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296CF0C-4E1D-4DDC-BFDB-5692F2FD4C47}"/>
              </a:ext>
            </a:extLst>
          </p:cNvPr>
          <p:cNvGrpSpPr/>
          <p:nvPr/>
        </p:nvGrpSpPr>
        <p:grpSpPr>
          <a:xfrm>
            <a:off x="567075" y="649620"/>
            <a:ext cx="8009850" cy="6014393"/>
            <a:chOff x="567075" y="649620"/>
            <a:chExt cx="8009850" cy="601439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9311961-7465-4C4B-AC9F-5EB44366E6BE}"/>
                </a:ext>
              </a:extLst>
            </p:cNvPr>
            <p:cNvGrpSpPr/>
            <p:nvPr/>
          </p:nvGrpSpPr>
          <p:grpSpPr>
            <a:xfrm>
              <a:off x="567075" y="649620"/>
              <a:ext cx="8009850" cy="6014393"/>
              <a:chOff x="567075" y="649620"/>
              <a:chExt cx="8009850" cy="6014393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7F8525D-32FB-46B7-8C36-0E1D1E55E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196" t="1991" r="1094" b="420"/>
              <a:stretch/>
            </p:blipFill>
            <p:spPr>
              <a:xfrm>
                <a:off x="567075" y="649620"/>
                <a:ext cx="8009850" cy="6014393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AB84154-9830-461C-BC09-04C0B6244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00" t="19387" r="2889" b="9120"/>
              <a:stretch/>
            </p:blipFill>
            <p:spPr>
              <a:xfrm>
                <a:off x="2740025" y="3301745"/>
                <a:ext cx="3679063" cy="593404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5AAF414-A190-4D00-8A55-685F8BDF375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939502" y="2346677"/>
              <a:ext cx="1121872" cy="470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D2ECE-B3A6-41C8-8487-B85ADF75A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1" y="1"/>
            <a:ext cx="8501495" cy="838200"/>
          </a:xfrm>
        </p:spPr>
        <p:txBody>
          <a:bodyPr/>
          <a:lstStyle/>
          <a:p>
            <a:r>
              <a:rPr lang="en-US" dirty="0"/>
              <a:t>Application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8A385-8D5B-4BAF-A87A-DF5CE9993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45F1A-03E7-4596-9E20-ED744F47F31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12">
            <a:extLst>
              <a:ext uri="{FF2B5EF4-FFF2-40B4-BE49-F238E27FC236}">
                <a16:creationId xmlns:a16="http://schemas.microsoft.com/office/drawing/2014/main" id="{3A60573C-1A82-4D27-B0CB-184C0D935935}"/>
              </a:ext>
            </a:extLst>
          </p:cNvPr>
          <p:cNvSpPr/>
          <p:nvPr/>
        </p:nvSpPr>
        <p:spPr>
          <a:xfrm>
            <a:off x="2734974" y="2285046"/>
            <a:ext cx="1134012" cy="63798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5561A6-BCEC-4D10-80AE-C52540EF44CF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868986" y="2604037"/>
            <a:ext cx="1079396" cy="890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7FBA114-A34F-43F2-9109-8BC90A52365C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 bwMode="auto">
          <a:xfrm>
            <a:off x="4874491" y="2217419"/>
            <a:ext cx="3450338" cy="239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415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430A3AE-D921-4E73-8DA1-419277149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" t="3333" r="1836" b="1111"/>
          <a:stretch/>
        </p:blipFill>
        <p:spPr>
          <a:xfrm>
            <a:off x="450757" y="340674"/>
            <a:ext cx="8242486" cy="6329052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494EA4C2-3415-4F8B-9DB5-1EE1EAB292BC}"/>
              </a:ext>
            </a:extLst>
          </p:cNvPr>
          <p:cNvSpPr/>
          <p:nvPr/>
        </p:nvSpPr>
        <p:spPr>
          <a:xfrm>
            <a:off x="2029942" y="2057400"/>
            <a:ext cx="1399058" cy="2362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A93BC-B326-4F5D-8FB7-B325989725C8}"/>
              </a:ext>
            </a:extLst>
          </p:cNvPr>
          <p:cNvCxnSpPr>
            <a:cxnSpLocks/>
          </p:cNvCxnSpPr>
          <p:nvPr/>
        </p:nvCxnSpPr>
        <p:spPr>
          <a:xfrm>
            <a:off x="3429000" y="3276600"/>
            <a:ext cx="921829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C64AC7-12DD-458D-84E6-B711EFF452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350828" y="1752600"/>
            <a:ext cx="2507171" cy="458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AF45-0814-4309-8D3F-00BEA0ED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F2813-F4C1-4CD1-9016-099F6A2A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2FB7E-02C8-4335-B681-D13328A60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45F1A-03E7-4596-9E20-ED744F47F31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6B85CC-DDFC-45C7-B458-03AA00C15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1" t="3636" r="2054" b="1414"/>
          <a:stretch/>
        </p:blipFill>
        <p:spPr>
          <a:xfrm>
            <a:off x="618836" y="136524"/>
            <a:ext cx="7897091" cy="6511636"/>
          </a:xfrm>
          <a:prstGeom prst="rect">
            <a:avLst/>
          </a:prstGeom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5D11AA68-3B38-4F4C-B897-6BE115471CE9}"/>
              </a:ext>
            </a:extLst>
          </p:cNvPr>
          <p:cNvSpPr/>
          <p:nvPr/>
        </p:nvSpPr>
        <p:spPr>
          <a:xfrm>
            <a:off x="5389418" y="4441394"/>
            <a:ext cx="1306946" cy="207024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CE32FE-9013-4929-A49D-1C0ED78B9BD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779818" y="5115763"/>
            <a:ext cx="609600" cy="36075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851D860-A6E9-4167-9230-84E531834F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539039" y="2071259"/>
            <a:ext cx="3240779" cy="358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3FD4A-3C7A-478A-90F9-6AA523A2C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69DB0-FBC0-4B13-90B5-281A61D2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72B3A-799E-46FB-B7D5-8223BD819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45F1A-03E7-4596-9E20-ED744F47F31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55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1B1FC2-4549-4AB0-A8FB-7047BD8BD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5361" r="2243" b="6055"/>
          <a:stretch/>
        </p:blipFill>
        <p:spPr>
          <a:xfrm>
            <a:off x="0" y="636516"/>
            <a:ext cx="9144000" cy="5810950"/>
          </a:xfrm>
          <a:prstGeom prst="rect">
            <a:avLst/>
          </a:prstGeom>
        </p:spPr>
      </p:pic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13341B37-41D7-4EC2-ABDE-9A4588B684E6}"/>
              </a:ext>
            </a:extLst>
          </p:cNvPr>
          <p:cNvSpPr/>
          <p:nvPr/>
        </p:nvSpPr>
        <p:spPr>
          <a:xfrm>
            <a:off x="3733800" y="2679700"/>
            <a:ext cx="1917700" cy="19431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0F221D-DF3C-41F8-96E8-B594CA91343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317000" y="3651250"/>
            <a:ext cx="416800" cy="173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AA8A153-4F30-4CF3-B7E7-62A7F17195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054" y="1810788"/>
            <a:ext cx="3111946" cy="323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493CEE-E224-4E18-B10C-AB1CE266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C7377-9BD3-42D4-9F24-C814DC7D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EA945-BF34-4FA2-AA54-D448373EA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45F1A-03E7-4596-9E20-ED744F47F31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9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3D57F6-564E-499F-AF06-220C455AD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9" t="9803" r="3818" b="4427"/>
          <a:stretch/>
        </p:blipFill>
        <p:spPr>
          <a:xfrm>
            <a:off x="40285" y="1018308"/>
            <a:ext cx="9063430" cy="51198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499AD80-E3B4-4845-93A0-7DDF9D604AC8}"/>
              </a:ext>
            </a:extLst>
          </p:cNvPr>
          <p:cNvSpPr/>
          <p:nvPr/>
        </p:nvSpPr>
        <p:spPr>
          <a:xfrm>
            <a:off x="1665185" y="1241960"/>
            <a:ext cx="1828800" cy="1371601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6C6D-0900-4B02-B2C3-09526EE71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08BBA-1731-49A2-97C5-49393EF5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A65B6-61DF-4429-9E85-5984E754E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45F1A-03E7-4596-9E20-ED744F47F31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86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A3CACA-9660-4B70-A9BE-171DF3910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" t="4736" r="6465" b="935"/>
          <a:stretch/>
        </p:blipFill>
        <p:spPr>
          <a:xfrm>
            <a:off x="124524" y="893512"/>
            <a:ext cx="8943270" cy="5172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245" t="22522" r="81409" b="61071"/>
          <a:stretch/>
        </p:blipFill>
        <p:spPr>
          <a:xfrm>
            <a:off x="322402" y="893512"/>
            <a:ext cx="2106707" cy="1433511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2318994" y="2327023"/>
            <a:ext cx="407662" cy="37318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961CC22E-C980-4874-8C7A-F1930903DF07}"/>
              </a:ext>
            </a:extLst>
          </p:cNvPr>
          <p:cNvSpPr/>
          <p:nvPr/>
        </p:nvSpPr>
        <p:spPr>
          <a:xfrm>
            <a:off x="849284" y="3073400"/>
            <a:ext cx="1052944" cy="6858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D510F1-285D-4A29-BDAE-D4B88EA00A57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1375756" y="2327023"/>
            <a:ext cx="0" cy="746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F6836-AD41-45E8-A879-CAAD862A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2AE743-DBDB-4047-AF69-BB164063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63BCA-D86A-404C-8ED7-FFDE1EB30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45F1A-03E7-4596-9E20-ED744F47F311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B2EE8-D159-42DC-AB36-0859A22C1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37" r="28629"/>
          <a:stretch/>
        </p:blipFill>
        <p:spPr>
          <a:xfrm>
            <a:off x="2797147" y="1119026"/>
            <a:ext cx="6222329" cy="37115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C0659E-C9E2-4E91-9BFB-961A985410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2" t="1051" r="2905" b="7211"/>
          <a:stretch/>
        </p:blipFill>
        <p:spPr>
          <a:xfrm>
            <a:off x="2428700" y="2888501"/>
            <a:ext cx="6405874" cy="36248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324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54" y="1981200"/>
            <a:ext cx="8153400" cy="4724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/</a:t>
            </a:r>
            <a:r>
              <a:rPr lang="en-US" dirty="0" err="1"/>
              <a:t>aplikasi</a:t>
            </a:r>
            <a:r>
              <a:rPr lang="en-US" dirty="0"/>
              <a:t> 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/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enterprise. 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/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/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pendefinisian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B74E84-89C7-4EE2-A2E3-126B219B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55A3A-627E-4CFA-9EDD-9625C2AA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Application User and Location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043CB-77F1-4FDD-A80C-D764FACA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457876"/>
          </a:xfrm>
          <a:prstGeom prst="rect">
            <a:avLst/>
          </a:prstGeom>
        </p:spPr>
      </p:pic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FE82E4FD-E7F6-4CEA-9091-7DCA9D7DA8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3839" y="1744040"/>
            <a:ext cx="3187722" cy="2573790"/>
          </a:xfrm>
          <a:prstGeom prst="rect">
            <a:avLst/>
          </a:prstGeom>
        </p:spPr>
      </p:pic>
      <p:pic>
        <p:nvPicPr>
          <p:cNvPr id="7" name="Picture 6" hidden="1">
            <a:extLst>
              <a:ext uri="{FF2B5EF4-FFF2-40B4-BE49-F238E27FC236}">
                <a16:creationId xmlns:a16="http://schemas.microsoft.com/office/drawing/2014/main" id="{F0E0477F-2ACC-4E9A-96A7-65685DE77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211" y="856872"/>
            <a:ext cx="4159464" cy="2952902"/>
          </a:xfrm>
          <a:prstGeom prst="rect">
            <a:avLst/>
          </a:prstGeom>
        </p:spPr>
      </p:pic>
      <p:cxnSp>
        <p:nvCxnSpPr>
          <p:cNvPr id="8" name="Straight Arrow Connector 7" hidden="1">
            <a:extLst>
              <a:ext uri="{FF2B5EF4-FFF2-40B4-BE49-F238E27FC236}">
                <a16:creationId xmlns:a16="http://schemas.microsoft.com/office/drawing/2014/main" id="{2A532E64-1D76-4C80-99EA-5D661AFEDB3B}"/>
              </a:ext>
            </a:extLst>
          </p:cNvPr>
          <p:cNvCxnSpPr>
            <a:cxnSpLocks/>
          </p:cNvCxnSpPr>
          <p:nvPr/>
        </p:nvCxnSpPr>
        <p:spPr>
          <a:xfrm>
            <a:off x="3816988" y="3114865"/>
            <a:ext cx="996312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hidden="1">
            <a:extLst>
              <a:ext uri="{FF2B5EF4-FFF2-40B4-BE49-F238E27FC236}">
                <a16:creationId xmlns:a16="http://schemas.microsoft.com/office/drawing/2014/main" id="{EEC875EE-9919-477A-A81E-E4A2AF0B5A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62"/>
          <a:stretch/>
        </p:blipFill>
        <p:spPr>
          <a:xfrm>
            <a:off x="4218306" y="3891168"/>
            <a:ext cx="5027293" cy="4248810"/>
          </a:xfrm>
          <a:prstGeom prst="rect">
            <a:avLst/>
          </a:prstGeom>
        </p:spPr>
      </p:pic>
      <p:sp>
        <p:nvSpPr>
          <p:cNvPr id="11" name="Rounded Rectangle 5" hidden="1">
            <a:extLst>
              <a:ext uri="{FF2B5EF4-FFF2-40B4-BE49-F238E27FC236}">
                <a16:creationId xmlns:a16="http://schemas.microsoft.com/office/drawing/2014/main" id="{ABDDF58F-1405-4E4B-A43A-16EBC746878D}"/>
              </a:ext>
            </a:extLst>
          </p:cNvPr>
          <p:cNvSpPr/>
          <p:nvPr/>
        </p:nvSpPr>
        <p:spPr>
          <a:xfrm>
            <a:off x="4813300" y="2991003"/>
            <a:ext cx="2571750" cy="26654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 hidden="1">
            <a:extLst>
              <a:ext uri="{FF2B5EF4-FFF2-40B4-BE49-F238E27FC236}">
                <a16:creationId xmlns:a16="http://schemas.microsoft.com/office/drawing/2014/main" id="{80BA985E-D7D3-4591-A8D9-F4DE54740B74}"/>
              </a:ext>
            </a:extLst>
          </p:cNvPr>
          <p:cNvCxnSpPr>
            <a:cxnSpLocks/>
          </p:cNvCxnSpPr>
          <p:nvPr/>
        </p:nvCxnSpPr>
        <p:spPr>
          <a:xfrm>
            <a:off x="5983357" y="3257550"/>
            <a:ext cx="0" cy="63361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226ACA3-2ABA-4378-8D2D-F9D932050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4" t="4154" r="68611" b="83396"/>
          <a:stretch/>
        </p:blipFill>
        <p:spPr>
          <a:xfrm>
            <a:off x="104911" y="906253"/>
            <a:ext cx="8711373" cy="2345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6C2DE9-4C0C-4B1E-9823-7219C1F10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4" t="34742" r="60092" b="50929"/>
          <a:stretch/>
        </p:blipFill>
        <p:spPr>
          <a:xfrm>
            <a:off x="474499" y="1490049"/>
            <a:ext cx="8195002" cy="32668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F51287-1774-4398-989C-177C1F9D8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t="67396" r="86109" b="6926"/>
          <a:stretch/>
        </p:blipFill>
        <p:spPr>
          <a:xfrm>
            <a:off x="104911" y="1524001"/>
            <a:ext cx="3239436" cy="47047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10DAE4-47D1-4514-A91F-636404127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20" t="67485" r="3797" b="6883"/>
          <a:stretch/>
        </p:blipFill>
        <p:spPr>
          <a:xfrm>
            <a:off x="5633746" y="1520566"/>
            <a:ext cx="3346396" cy="45784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ED012B-897C-4DEF-86AA-747BA8992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99" t="67559" r="42285" b="19142"/>
          <a:stretch/>
        </p:blipFill>
        <p:spPr>
          <a:xfrm>
            <a:off x="1149914" y="3319941"/>
            <a:ext cx="6844173" cy="32896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19997-390E-453C-920E-BACBA25F4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09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47" t="7897" r="3547" b="5296"/>
          <a:stretch/>
        </p:blipFill>
        <p:spPr>
          <a:xfrm>
            <a:off x="343947" y="851789"/>
            <a:ext cx="8456106" cy="51544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0DCA16-4942-4468-BA30-06081BEF9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8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70" t="7220" r="3570" b="4989"/>
          <a:stretch/>
        </p:blipFill>
        <p:spPr>
          <a:xfrm>
            <a:off x="320675" y="478081"/>
            <a:ext cx="8502650" cy="59018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81494-9007-403E-B4F6-C9D486CF1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47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" y="8046"/>
          <a:ext cx="9144001" cy="6862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78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54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34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98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14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04754">
                <a:tc rowSpan="2">
                  <a:txBody>
                    <a:bodyPr/>
                    <a:lstStyle/>
                    <a:p>
                      <a:pPr lvl="1" algn="l">
                        <a:lnSpc>
                          <a:spcPct val="3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600" b="1" dirty="0"/>
                        <a:t>Direktorat Pembiayaan dan Transfer </a:t>
                      </a:r>
                      <a:r>
                        <a:rPr lang="id-ID" sz="1600" b="1" dirty="0" err="1"/>
                        <a:t>Non</a:t>
                      </a:r>
                      <a:r>
                        <a:rPr lang="id-ID" sz="1600" b="1" dirty="0"/>
                        <a:t> Dana Perimbangan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Direktorat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Evaluasi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Pengelolaan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Informasi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Keuangan</a:t>
                      </a:r>
                      <a:r>
                        <a:rPr lang="en-US" sz="1600" dirty="0"/>
                        <a:t> Daerah</a:t>
                      </a:r>
                      <a:endParaRPr lang="id-ID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2743">
                <a:tc vMerge="1">
                  <a:txBody>
                    <a:bodyPr/>
                    <a:lstStyle/>
                    <a:p>
                      <a:pPr lvl="1" algn="l">
                        <a:lnSpc>
                          <a:spcPct val="3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050" b="1" dirty="0">
                          <a:solidFill>
                            <a:schemeClr val="bg1"/>
                          </a:solidFill>
                        </a:rPr>
                        <a:t>Subdirektorat Hibah, Dana Darurat, dan Dana Insentif Daerah</a:t>
                      </a: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050" b="1" dirty="0">
                          <a:solidFill>
                            <a:schemeClr val="bg1"/>
                          </a:solidFill>
                        </a:rPr>
                        <a:t>Subdirektorat Dana Desa, Otonomi Khusus, dan Dana Keistimewaan Daerah Istimewa Yogyakarta</a:t>
                      </a: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050" b="1" dirty="0">
                          <a:solidFill>
                            <a:schemeClr val="bg1"/>
                          </a:solidFill>
                        </a:rPr>
                        <a:t>Subdirektorat Pelaksanaan Transfer</a:t>
                      </a: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050" b="1" dirty="0">
                          <a:solidFill>
                            <a:schemeClr val="bg1"/>
                          </a:solidFill>
                        </a:rPr>
                        <a:t>Subdirektorat Akuntansi dan Pelaporan Transfer ke Daerah</a:t>
                      </a: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50" b="1" dirty="0">
                          <a:solidFill>
                            <a:schemeClr val="bg1"/>
                          </a:solidFill>
                        </a:rPr>
                        <a:t>Subdirektorat Perumusan Kebijakan Non Dana Perimbangan</a:t>
                      </a:r>
                      <a:endParaRPr lang="id-ID" sz="105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050" b="1" dirty="0">
                          <a:solidFill>
                            <a:schemeClr val="bg1"/>
                          </a:solidFill>
                        </a:rPr>
                        <a:t>Subdirektorat Evaluasi Keuangan Daerah</a:t>
                      </a: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050" b="1" dirty="0">
                          <a:solidFill>
                            <a:schemeClr val="bg1"/>
                          </a:solidFill>
                        </a:rPr>
                        <a:t>Subdirektorat Pengembangan Pendanaan Perkotaan dan Kawasan</a:t>
                      </a: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050" b="1" dirty="0">
                          <a:solidFill>
                            <a:schemeClr val="bg1"/>
                          </a:solidFill>
                        </a:rPr>
                        <a:t>Subdirektorat Data Keuangan Daerah</a:t>
                      </a: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050" b="1" dirty="0">
                          <a:solidFill>
                            <a:schemeClr val="bg1"/>
                          </a:solidFill>
                        </a:rPr>
                        <a:t>Subdirektorat Data Non Keuangan Daerah</a:t>
                      </a:r>
                      <a:endParaRPr lang="id-ID" sz="105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050" b="1" dirty="0">
                          <a:solidFill>
                            <a:schemeClr val="bg1"/>
                          </a:solidFill>
                        </a:rPr>
                        <a:t>Subdirektorat Teknologi Informasi</a:t>
                      </a: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02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u="none" strike="noStrike" dirty="0">
                          <a:effectLst/>
                        </a:rPr>
                        <a:t>SINERGI SIKD</a:t>
                      </a:r>
                      <a:endParaRPr lang="id-ID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02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u="none" strike="noStrike" dirty="0">
                          <a:effectLst/>
                        </a:rPr>
                        <a:t>SINERGI NASIONAL</a:t>
                      </a:r>
                      <a:endParaRPr lang="id-ID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702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u="none" strike="noStrike" dirty="0">
                          <a:effectLst/>
                        </a:rPr>
                        <a:t>Dana</a:t>
                      </a:r>
                      <a:r>
                        <a:rPr lang="id-ID" sz="1100" b="1" u="none" strike="noStrike" baseline="0" dirty="0">
                          <a:effectLst/>
                        </a:rPr>
                        <a:t> Desa</a:t>
                      </a:r>
                      <a:endParaRPr lang="id-ID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403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 err="1">
                          <a:effectLst/>
                          <a:latin typeface="Calibri" panose="020F0502020204030204" pitchFamily="34" charset="0"/>
                        </a:rPr>
                        <a:t>Core</a:t>
                      </a:r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 SIKD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403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Simulasi Dana Desa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993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DAKPRO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id-ID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429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Pelaksanaan Transfer II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4122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SIMTRADA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4248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Simpatik </a:t>
                      </a:r>
                      <a:r>
                        <a:rPr lang="id-ID" sz="1100" b="1" i="0" u="none" strike="noStrike" dirty="0" err="1">
                          <a:effectLst/>
                          <a:latin typeface="Calibri" panose="020F0502020204030204" pitchFamily="34" charset="0"/>
                        </a:rPr>
                        <a:t>Web</a:t>
                      </a:r>
                      <a:endParaRPr lang="id-ID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5276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SOKLIN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6772" y="251460"/>
            <a:ext cx="161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Unit Organisasi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" y="1554480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Aplikasi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1CEC1A-8AC7-46A2-B8CA-06031EC24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7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" y="8045"/>
          <a:ext cx="9143999" cy="6849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05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825086">
                <a:tc rowSpan="2">
                  <a:txBody>
                    <a:bodyPr/>
                    <a:lstStyle/>
                    <a:p>
                      <a:pPr lvl="1" algn="l">
                        <a:lnSpc>
                          <a:spcPct val="3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Penyelenggaraan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Sistem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Informasi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Keuangan</a:t>
                      </a:r>
                      <a:r>
                        <a:rPr lang="en-US" sz="1600" dirty="0"/>
                        <a:t> Daerah</a:t>
                      </a:r>
                      <a:endParaRPr lang="id-ID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id-ID" sz="1600" dirty="0" err="1"/>
                        <a:t>Support</a:t>
                      </a:r>
                      <a:endParaRPr lang="id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3937">
                <a:tc vMerge="1">
                  <a:txBody>
                    <a:bodyPr/>
                    <a:lstStyle/>
                    <a:p>
                      <a:pPr lvl="1" algn="l">
                        <a:lnSpc>
                          <a:spcPct val="3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100" b="1" dirty="0">
                          <a:solidFill>
                            <a:schemeClr val="bg1"/>
                          </a:solidFill>
                        </a:rPr>
                        <a:t>Pengembangan Sistem Informasi Keuangan Daerah</a:t>
                      </a:r>
                      <a:endParaRPr lang="id-ID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100" b="1" dirty="0">
                          <a:solidFill>
                            <a:schemeClr val="bg1"/>
                          </a:solidFill>
                        </a:rPr>
                        <a:t>Penatakelolaan Sistem Informasi Keuangan Daerah</a:t>
                      </a:r>
                      <a:endParaRPr lang="id-ID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100" b="1" dirty="0" err="1">
                          <a:solidFill>
                            <a:schemeClr val="bg1"/>
                          </a:solidFill>
                        </a:rPr>
                        <a:t>Penatakelolaan</a:t>
                      </a:r>
                      <a:r>
                        <a:rPr lang="id-ID" sz="1100" b="1" dirty="0">
                          <a:solidFill>
                            <a:schemeClr val="bg1"/>
                          </a:solidFill>
                        </a:rPr>
                        <a:t> Data dan Informasi</a:t>
                      </a: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100" b="1" dirty="0">
                          <a:solidFill>
                            <a:schemeClr val="bg1"/>
                          </a:solidFill>
                        </a:rPr>
                        <a:t>Pelayanan  Sistem Informasi Keuangan Daerah</a:t>
                      </a:r>
                    </a:p>
                  </a:txBody>
                  <a:tcPr marL="0" marR="0" marT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100" b="1" dirty="0">
                          <a:solidFill>
                            <a:schemeClr val="bg1"/>
                          </a:solidFill>
                        </a:rPr>
                        <a:t>Pelayanan Umum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</a:pPr>
                      <a:r>
                        <a:rPr lang="en-US" sz="1100" b="1" dirty="0" err="1">
                          <a:solidFill>
                            <a:schemeClr val="bg1"/>
                          </a:solidFill>
                        </a:rPr>
                        <a:t>Pelayanan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 </a:t>
                      </a:r>
                      <a:br>
                        <a:rPr lang="en-US" sz="11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100" b="1" dirty="0" err="1">
                          <a:solidFill>
                            <a:schemeClr val="bg1"/>
                          </a:solidFill>
                        </a:rPr>
                        <a:t>Sumber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</a:rPr>
                        <a:t>Daya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</a:rPr>
                        <a:t>Manusia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100" b="1" dirty="0">
                          <a:solidFill>
                            <a:schemeClr val="bg1"/>
                          </a:solidFill>
                        </a:rPr>
                        <a:t>Pelayanan Organisasi dan Tata Laksana</a:t>
                      </a:r>
                      <a:endParaRPr lang="id-ID" sz="1100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100" b="1" dirty="0">
                          <a:solidFill>
                            <a:schemeClr val="bg1"/>
                          </a:solidFill>
                        </a:rPr>
                        <a:t>Pelayanan Humas dan </a:t>
                      </a:r>
                      <a:r>
                        <a:rPr lang="id-ID" sz="1100" b="1" dirty="0" err="1">
                          <a:solidFill>
                            <a:schemeClr val="bg1"/>
                          </a:solidFill>
                        </a:rPr>
                        <a:t>kerjasama</a:t>
                      </a:r>
                      <a:r>
                        <a:rPr lang="id-ID" sz="1100" b="1" dirty="0">
                          <a:solidFill>
                            <a:schemeClr val="bg1"/>
                          </a:solidFill>
                        </a:rPr>
                        <a:t> Antar Lembaga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100" b="1" dirty="0">
                          <a:solidFill>
                            <a:schemeClr val="bg1"/>
                          </a:solidFill>
                        </a:rPr>
                        <a:t>Pelayanan Teknologi Informasi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100" b="1" dirty="0">
                          <a:solidFill>
                            <a:schemeClr val="bg1"/>
                          </a:solidFill>
                        </a:rPr>
                        <a:t>Pelayanan Perencanaan dan  Keuangan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100" b="1" dirty="0">
                          <a:solidFill>
                            <a:schemeClr val="bg1"/>
                          </a:solidFill>
                        </a:rPr>
                        <a:t>Fasilitasi Bantuan Hukum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379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u="none" strike="noStrike" dirty="0">
                          <a:effectLst/>
                        </a:rPr>
                        <a:t>SINERGI SIKD</a:t>
                      </a:r>
                      <a:endParaRPr lang="id-ID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379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u="none" strike="noStrike" dirty="0">
                          <a:effectLst/>
                        </a:rPr>
                        <a:t>SINERGI NASIONAL</a:t>
                      </a:r>
                      <a:endParaRPr lang="id-ID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379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u="none" strike="noStrike" dirty="0">
                          <a:effectLst/>
                        </a:rPr>
                        <a:t>Dana</a:t>
                      </a:r>
                      <a:r>
                        <a:rPr lang="id-ID" sz="1100" b="1" u="none" strike="noStrike" baseline="0" dirty="0">
                          <a:effectLst/>
                        </a:rPr>
                        <a:t> Desa</a:t>
                      </a:r>
                      <a:endParaRPr lang="id-ID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158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 err="1">
                          <a:effectLst/>
                          <a:latin typeface="Calibri" panose="020F0502020204030204" pitchFamily="34" charset="0"/>
                        </a:rPr>
                        <a:t>Core</a:t>
                      </a:r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 SIKD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151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Simulasi Dana Desa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156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INTAN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357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 err="1">
                          <a:effectLst/>
                          <a:latin typeface="Calibri" panose="020F0502020204030204" pitchFamily="34" charset="0"/>
                        </a:rPr>
                        <a:t>Guestbook</a:t>
                      </a:r>
                      <a:endParaRPr lang="id-ID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755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Indira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2873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Simpatik </a:t>
                      </a:r>
                      <a:r>
                        <a:rPr lang="id-ID" sz="1100" b="1" i="0" u="none" strike="noStrike" dirty="0" err="1">
                          <a:effectLst/>
                          <a:latin typeface="Calibri" panose="020F0502020204030204" pitchFamily="34" charset="0"/>
                        </a:rPr>
                        <a:t>Web</a:t>
                      </a:r>
                      <a:endParaRPr lang="id-ID" sz="11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3172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SOKLIN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3172">
                <a:tc>
                  <a:txBody>
                    <a:bodyPr/>
                    <a:lstStyle/>
                    <a:p>
                      <a:pPr algn="l" fontAlgn="ctr"/>
                      <a:r>
                        <a:rPr lang="id-ID" sz="1100" b="1" i="0" u="none" strike="noStrike" dirty="0">
                          <a:effectLst/>
                          <a:latin typeface="Calibri" panose="020F0502020204030204" pitchFamily="34" charset="0"/>
                        </a:rPr>
                        <a:t>SPIDI</a:t>
                      </a: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8872" y="251460"/>
            <a:ext cx="161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Fungsi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" y="1554480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Aplikasi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30F78-C0EB-44C6-943D-26B91836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0" y="0"/>
          <a:ext cx="9144002" cy="6858355"/>
        </p:xfrm>
        <a:graphic>
          <a:graphicData uri="http://schemas.openxmlformats.org/drawingml/2006/table">
            <a:tbl>
              <a:tblPr/>
              <a:tblGrid>
                <a:gridCol w="565974">
                  <a:extLst>
                    <a:ext uri="{9D8B030D-6E8A-4147-A177-3AD203B41FA5}">
                      <a16:colId xmlns:a16="http://schemas.microsoft.com/office/drawing/2014/main" val="1252513043"/>
                    </a:ext>
                  </a:extLst>
                </a:gridCol>
                <a:gridCol w="2641210">
                  <a:extLst>
                    <a:ext uri="{9D8B030D-6E8A-4147-A177-3AD203B41FA5}">
                      <a16:colId xmlns:a16="http://schemas.microsoft.com/office/drawing/2014/main" val="4073760310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1251622310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2299483841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2534882879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2281603983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428355759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2041162943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3931609346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3982475284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3977474060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1398929008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42381399"/>
                    </a:ext>
                  </a:extLst>
                </a:gridCol>
                <a:gridCol w="318361">
                  <a:extLst>
                    <a:ext uri="{9D8B030D-6E8A-4147-A177-3AD203B41FA5}">
                      <a16:colId xmlns:a16="http://schemas.microsoft.com/office/drawing/2014/main" val="2341713034"/>
                    </a:ext>
                  </a:extLst>
                </a:gridCol>
                <a:gridCol w="318361">
                  <a:extLst>
                    <a:ext uri="{9D8B030D-6E8A-4147-A177-3AD203B41FA5}">
                      <a16:colId xmlns:a16="http://schemas.microsoft.com/office/drawing/2014/main" val="1108072324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3552965695"/>
                    </a:ext>
                  </a:extLst>
                </a:gridCol>
                <a:gridCol w="309516">
                  <a:extLst>
                    <a:ext uri="{9D8B030D-6E8A-4147-A177-3AD203B41FA5}">
                      <a16:colId xmlns:a16="http://schemas.microsoft.com/office/drawing/2014/main" val="4105260731"/>
                    </a:ext>
                  </a:extLst>
                </a:gridCol>
                <a:gridCol w="341942">
                  <a:extLst>
                    <a:ext uri="{9D8B030D-6E8A-4147-A177-3AD203B41FA5}">
                      <a16:colId xmlns:a16="http://schemas.microsoft.com/office/drawing/2014/main" val="1048848239"/>
                    </a:ext>
                  </a:extLst>
                </a:gridCol>
                <a:gridCol w="344890">
                  <a:extLst>
                    <a:ext uri="{9D8B030D-6E8A-4147-A177-3AD203B41FA5}">
                      <a16:colId xmlns:a16="http://schemas.microsoft.com/office/drawing/2014/main" val="1118653796"/>
                    </a:ext>
                  </a:extLst>
                </a:gridCol>
                <a:gridCol w="294778">
                  <a:extLst>
                    <a:ext uri="{9D8B030D-6E8A-4147-A177-3AD203B41FA5}">
                      <a16:colId xmlns:a16="http://schemas.microsoft.com/office/drawing/2014/main" val="746278014"/>
                    </a:ext>
                  </a:extLst>
                </a:gridCol>
                <a:gridCol w="294778">
                  <a:extLst>
                    <a:ext uri="{9D8B030D-6E8A-4147-A177-3AD203B41FA5}">
                      <a16:colId xmlns:a16="http://schemas.microsoft.com/office/drawing/2014/main" val="1658764082"/>
                    </a:ext>
                  </a:extLst>
                </a:gridCol>
              </a:tblGrid>
              <a:tr h="5644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d-ID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id-ID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DD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Ditjen Pembelajaran dan Kemahasiswaan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nl-NL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Ditjen Kelembagaan Iptek dan Dikti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nl-NL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Ditjen Sumber Daya  Iptek dan Dikti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Ditjen Penguatan Riset dan Pengembangan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232614"/>
                  </a:ext>
                </a:extLst>
              </a:tr>
              <a:tr h="177861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Pembelajaran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Kemahasiswaan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Penjaminan Mutu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Setditjen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Lembaga Penelitian dan Pengembangan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Kawasan Sains dan Teknologi dan Lembaga Penunjang lainnya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Dit.Pengembangan Kelembagaan Perguruan Tinggi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Pembinaan Kelembagaan Perguruan Tinggi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Setditjen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Karier dan  Kompetensi Sumber Daya Manusia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Kualifikasi Sumber Daya Manusia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Sarana dan Prasarana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Setditjen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Sistem Riset dan  Pengembangan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Riset dan Pengabdian Masyarakat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Dit.Pengembangan Teknologi Industri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Dit. Pengelolaan Kekayaan Intelektual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Setditjen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092035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Afirmasi Pendidikan Tinggi (Adik)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29888"/>
                  </a:ext>
                </a:extLst>
              </a:tr>
              <a:tr h="22971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Asean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International Mobility of Student (AIMS)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9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690754"/>
                  </a:ext>
                </a:extLst>
              </a:tr>
              <a:tr h="223146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Analisis Data Statistik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102557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Aplikasi Akreditasi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021280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Aplikasi Hibah Penulisan Buku Ajar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23276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Aplikasi Insentif Buku Ajar Terbit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598439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Aplikasi Pengarsipan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667065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Aplikasi Perguruan Tinggi Bermasalah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140379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Aplikasi RKA-KL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274141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Aplikasi SIMAK BMN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678269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Akreditasi Jurnal Online (Arjuna)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382891"/>
                  </a:ext>
                </a:extLst>
              </a:tr>
              <a:tr h="187317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Bantuan Seminar Luar Negeri (BSLN)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694589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Beasiswa Unggulan Dosen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343357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Layanan Bidikmisi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722722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fi-FI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Bantuan Terbitan Berkala Ilmiah (BTBI)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57400"/>
                  </a:ext>
                </a:extLst>
              </a:tr>
              <a:tr h="304452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Bussines Intelligence dan Decision Support System PDDIKTI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747200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E-Journal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92355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Enterprise Service Bus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761896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E-Office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850239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AP.020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E-Sarpras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39451"/>
                  </a:ext>
                </a:extLst>
              </a:tr>
              <a:tr h="210020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...</a:t>
                      </a:r>
                      <a:endParaRPr lang="id-ID" sz="1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46222"/>
                  </a:ext>
                </a:extLst>
              </a:tr>
            </a:tbl>
          </a:graphicData>
        </a:graphic>
      </p:graphicFrame>
      <p:sp>
        <p:nvSpPr>
          <p:cNvPr id="16" name="Shape 6"/>
          <p:cNvSpPr txBox="1"/>
          <p:nvPr/>
        </p:nvSpPr>
        <p:spPr>
          <a:xfrm>
            <a:off x="1622424" y="240507"/>
            <a:ext cx="1695450" cy="247650"/>
          </a:xfrm>
          <a:prstGeom prst="rect">
            <a:avLst/>
          </a:prstGeom>
          <a:noFill/>
          <a:ln>
            <a:noFill/>
          </a:ln>
        </p:spPr>
        <p:txBody>
          <a:bodyPr lIns="36575" tIns="27425" rIns="36575" bIns="0" anchor="t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Business Function</a:t>
            </a:r>
          </a:p>
        </p:txBody>
      </p:sp>
      <p:sp>
        <p:nvSpPr>
          <p:cNvPr id="17" name="Shape 7"/>
          <p:cNvSpPr txBox="1"/>
          <p:nvPr/>
        </p:nvSpPr>
        <p:spPr>
          <a:xfrm>
            <a:off x="727074" y="1881188"/>
            <a:ext cx="895350" cy="200025"/>
          </a:xfrm>
          <a:prstGeom prst="rect">
            <a:avLst/>
          </a:prstGeom>
          <a:noFill/>
          <a:ln>
            <a:noFill/>
          </a:ln>
        </p:spPr>
        <p:txBody>
          <a:bodyPr lIns="27425" tIns="27425" rIns="0" bIns="0" anchor="t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Application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54038" y="-25400"/>
            <a:ext cx="2763836" cy="24066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DFA540-09E4-47C2-ACF2-3E544C36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20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723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4" name="Content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5574083"/>
              </p:ext>
            </p:extLst>
          </p:nvPr>
        </p:nvGraphicFramePr>
        <p:xfrm>
          <a:off x="152398" y="-76200"/>
          <a:ext cx="8839204" cy="6926424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2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3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3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34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343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34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343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343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860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                                                       </a:t>
                      </a: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Perabotan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CV Furniture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Biaya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Staf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Prodi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Penerbit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Pemesanan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Anggota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601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Kelas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Data</a:t>
                      </a: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601">
                <a:tc grid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0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Fungsi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Bisnis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Proses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Bisnis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601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1.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Penyediaan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Perabotan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Menentukan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model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Penyediaan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Perabotan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6"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Menghubungi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CV Furniture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Negocosting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harga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Uang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Muka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Pengiriman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barang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Pelunasan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60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2.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Penyediaan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Pembuatan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form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Penyediaan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Pengiriman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Form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Pengisian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form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pengembalian form buku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601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3.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Pemesanan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Pencarian Penerbit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gridSpan="3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Pembelian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/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Pengadaan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5" h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Pengecekan Data Buku di penerbit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Pengisian form pemesanan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 Uang Muka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Pengiriman barang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860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4. Pendaftaran Anggota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Pengisian Form Anggota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Pendaftaran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Pengembalian Form Anggota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Memasukkan Data Anggota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8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Pembuatan Kartu Anggota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75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723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4" name="Content Placeholder 18"/>
          <p:cNvGraphicFramePr>
            <a:graphicFrameLocks/>
          </p:cNvGraphicFramePr>
          <p:nvPr/>
        </p:nvGraphicFramePr>
        <p:xfrm>
          <a:off x="138330" y="-3507"/>
          <a:ext cx="8864990" cy="6583680"/>
        </p:xfrm>
        <a:graphic>
          <a:graphicData uri="http://schemas.openxmlformats.org/drawingml/2006/table">
            <a:tbl>
              <a:tblPr/>
              <a:tblGrid>
                <a:gridCol w="764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2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6479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                                                       </a:t>
                      </a: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Perabotan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CV Furniture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Biaya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Staf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Prodi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Penerbit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Pemesanan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Anggota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79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Entitas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Data</a:t>
                      </a: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Fungsi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Bisnis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Proses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Bisnis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795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1.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Penyediaan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Perabotan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Menentukan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model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Menghubungi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CV Furniture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Negocosting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harga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Uang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Muka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Pengiriman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barang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Pelunasan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79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2.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Penyediaan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Pembuatan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form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Pengiriman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Form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Pengisian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form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pengembalian form buku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795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3.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Pemesanan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Pencarian Penerbit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Pengecekan Data Buku di penerbit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Pengisian form pemesanan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 Uang Muka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Pengiriman barang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479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4. Pendaftaran Anggota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Pengisian Form Anggota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Pengembalian Form Anggota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Memasukkan Data Anggota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Pembuatan Kartu Anggota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05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SI/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3"/>
            <a:ext cx="7620000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SI/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kandidat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definisi</a:t>
            </a:r>
            <a:r>
              <a:rPr lang="en-US" dirty="0"/>
              <a:t> SI/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Mengkaitkan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/SI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Bisnis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analysis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artitektur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/SI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enterprise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/SI</a:t>
            </a:r>
          </a:p>
        </p:txBody>
      </p:sp>
    </p:spTree>
    <p:extLst>
      <p:ext uri="{BB962C8B-B14F-4D97-AF65-F5344CB8AC3E}">
        <p14:creationId xmlns:p14="http://schemas.microsoft.com/office/powerpoint/2010/main" val="1031074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784" y="2057400"/>
            <a:ext cx="7079216" cy="4191000"/>
          </a:xfrm>
        </p:spPr>
        <p:txBody>
          <a:bodyPr>
            <a:noAutofit/>
          </a:bodyPr>
          <a:lstStyle/>
          <a:p>
            <a:r>
              <a:rPr lang="en-US" sz="2800" dirty="0"/>
              <a:t>Setelah </a:t>
            </a:r>
            <a:r>
              <a:rPr lang="en-US" sz="2800" dirty="0" err="1"/>
              <a:t>fungsi</a:t>
            </a:r>
            <a:r>
              <a:rPr lang="en-US" sz="2800" dirty="0"/>
              <a:t> </a:t>
            </a:r>
            <a:r>
              <a:rPr lang="en-US" sz="2800" dirty="0" err="1"/>
              <a:t>bisnis</a:t>
            </a:r>
            <a:r>
              <a:rPr lang="en-US" sz="2800" dirty="0"/>
              <a:t> (unit </a:t>
            </a:r>
            <a:r>
              <a:rPr lang="en-US" sz="2800" dirty="0" err="1"/>
              <a:t>organisasi</a:t>
            </a:r>
            <a:r>
              <a:rPr lang="en-US" sz="2800" dirty="0"/>
              <a:t>) </a:t>
            </a:r>
            <a:r>
              <a:rPr lang="en-US" sz="2800" dirty="0" err="1"/>
              <a:t>didefinisikan</a:t>
            </a:r>
            <a:r>
              <a:rPr lang="en-US" sz="2800" dirty="0"/>
              <a:t> dan </a:t>
            </a:r>
            <a:r>
              <a:rPr lang="en-US" sz="2800" dirty="0" err="1"/>
              <a:t>Arsitektur</a:t>
            </a:r>
            <a:r>
              <a:rPr lang="en-US" sz="2800" dirty="0"/>
              <a:t> data </a:t>
            </a:r>
            <a:r>
              <a:rPr lang="en-US" sz="2800" dirty="0" err="1"/>
              <a:t>untuk</a:t>
            </a:r>
            <a:r>
              <a:rPr lang="en-US" sz="2800" dirty="0"/>
              <a:t> masa </a:t>
            </a:r>
            <a:r>
              <a:rPr lang="en-US" sz="2800" dirty="0" err="1"/>
              <a:t>depan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  <a:r>
              <a:rPr lang="en-US" sz="2800" dirty="0" err="1"/>
              <a:t>disiapkan</a:t>
            </a:r>
            <a:r>
              <a:rPr lang="en-US" sz="2800" dirty="0"/>
              <a:t>/</a:t>
            </a:r>
            <a:r>
              <a:rPr lang="en-US" sz="2800" dirty="0" err="1"/>
              <a:t>dibangun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Maka</a:t>
            </a:r>
            <a:r>
              <a:rPr lang="en-US" sz="2800" dirty="0"/>
              <a:t> </a:t>
            </a:r>
            <a:r>
              <a:rPr lang="en-US" sz="2800" dirty="0" err="1"/>
              <a:t>dorongan</a:t>
            </a:r>
            <a:r>
              <a:rPr lang="en-US" sz="2800" dirty="0"/>
              <a:t> </a:t>
            </a:r>
            <a:r>
              <a:rPr lang="en-US" sz="2800" dirty="0" err="1"/>
              <a:t>bisnis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data </a:t>
            </a:r>
            <a:r>
              <a:rPr lang="en-US" sz="2800" dirty="0" err="1"/>
              <a:t>diarahkan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menentukan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mendefinisikan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/SI</a:t>
            </a:r>
          </a:p>
          <a:p>
            <a:r>
              <a:rPr lang="en-US" sz="2800" dirty="0" err="1"/>
              <a:t>Langkah</a:t>
            </a:r>
            <a:r>
              <a:rPr lang="en-US" sz="2800" dirty="0"/>
              <a:t> </a:t>
            </a:r>
            <a:r>
              <a:rPr lang="en-US" sz="2800" dirty="0" err="1"/>
              <a:t>awal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</a:t>
            </a:r>
            <a:r>
              <a:rPr lang="en-US" sz="2800" dirty="0" err="1"/>
              <a:t>inventarisasi</a:t>
            </a:r>
            <a:r>
              <a:rPr lang="en-US" sz="2800" dirty="0"/>
              <a:t> </a:t>
            </a:r>
            <a:r>
              <a:rPr lang="en-US" sz="2800" dirty="0" err="1"/>
              <a:t>kandidat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yang </a:t>
            </a:r>
            <a:r>
              <a:rPr lang="en-US" sz="2800" dirty="0" err="1"/>
              <a:t>diperlukan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mendukung</a:t>
            </a:r>
            <a:r>
              <a:rPr lang="en-US" sz="2800" dirty="0"/>
              <a:t> proses </a:t>
            </a:r>
            <a:r>
              <a:rPr lang="en-US" sz="2800" dirty="0" err="1"/>
              <a:t>bisnis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mengelola</a:t>
            </a:r>
            <a:r>
              <a:rPr lang="en-US" sz="2800" dirty="0"/>
              <a:t> data </a:t>
            </a:r>
            <a:r>
              <a:rPr lang="en-US" sz="2800" dirty="0" err="1"/>
              <a:t>untuk</a:t>
            </a:r>
            <a:r>
              <a:rPr lang="en-US" sz="2800" dirty="0"/>
              <a:t> masa </a:t>
            </a:r>
            <a:r>
              <a:rPr lang="en-US" sz="2800" dirty="0" err="1"/>
              <a:t>depan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Kandidat</a:t>
            </a:r>
            <a:r>
              <a:rPr lang="en-US" sz="2800" dirty="0"/>
              <a:t> SI/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diperoleh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melihat</a:t>
            </a:r>
            <a:r>
              <a:rPr lang="en-US" sz="2800" dirty="0"/>
              <a:t> IRC</a:t>
            </a:r>
          </a:p>
          <a:p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kandidat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proses </a:t>
            </a:r>
            <a:r>
              <a:rPr lang="en-US" sz="2800" dirty="0" err="1"/>
              <a:t>bisnis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arsitektur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Identifikasi</a:t>
            </a:r>
            <a:r>
              <a:rPr lang="en-US" sz="2800" dirty="0"/>
              <a:t> </a:t>
            </a:r>
            <a:r>
              <a:rPr lang="en-US" sz="2800" dirty="0" err="1"/>
              <a:t>aplikasi-aplikasi</a:t>
            </a:r>
            <a:r>
              <a:rPr lang="en-US" sz="2800" dirty="0"/>
              <a:t> yang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meningkatkan</a:t>
            </a:r>
            <a:r>
              <a:rPr lang="en-US" sz="2800" dirty="0"/>
              <a:t> </a:t>
            </a:r>
            <a:r>
              <a:rPr lang="en-US" sz="2800" dirty="0" err="1"/>
              <a:t>bisnis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keunggulan</a:t>
            </a:r>
            <a:r>
              <a:rPr lang="en-US" sz="2800" dirty="0"/>
              <a:t> </a:t>
            </a:r>
            <a:r>
              <a:rPr lang="en-US" sz="2800" dirty="0" err="1"/>
              <a:t>kompetitif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278487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7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7282</TotalTime>
  <Words>3169</Words>
  <Application>Microsoft Office PowerPoint</Application>
  <PresentationFormat>On-screen Show (4:3)</PresentationFormat>
  <Paragraphs>1339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Agency FB</vt:lpstr>
      <vt:lpstr>Arial</vt:lpstr>
      <vt:lpstr>Arial Narrow</vt:lpstr>
      <vt:lpstr>Calibri</vt:lpstr>
      <vt:lpstr>Calibri Light</vt:lpstr>
      <vt:lpstr>Constantia</vt:lpstr>
      <vt:lpstr>Trebuchet MS</vt:lpstr>
      <vt:lpstr>Berlin</vt:lpstr>
      <vt:lpstr>177</vt:lpstr>
      <vt:lpstr>1_Office Theme</vt:lpstr>
      <vt:lpstr>Arsitektur Aplikasi / Sistem Informasi</vt:lpstr>
      <vt:lpstr>Kompetensi Dasar</vt:lpstr>
      <vt:lpstr>Isi Materi</vt:lpstr>
      <vt:lpstr>Pengantar</vt:lpstr>
      <vt:lpstr>PowerPoint Presentation</vt:lpstr>
      <vt:lpstr>PowerPoint Presentation</vt:lpstr>
      <vt:lpstr>Langkah untuk Mendefinisikan Arsitektur SI/Aplikasi</vt:lpstr>
      <vt:lpstr>Daftar Kandidat Aplikasi</vt:lpstr>
      <vt:lpstr>Daftar Kandidat Aplikasi (Cont…)</vt:lpstr>
      <vt:lpstr>PowerPoint Presentation</vt:lpstr>
      <vt:lpstr>PowerPoint Presentation</vt:lpstr>
      <vt:lpstr>Definisikan aplikasi – aplikasi tersebut</vt:lpstr>
      <vt:lpstr>Aplikasi vs Organisasi</vt:lpstr>
      <vt:lpstr>Seleksi Aplikasi</vt:lpstr>
      <vt:lpstr>PowerPoint Presentation</vt:lpstr>
      <vt:lpstr>Referensi</vt:lpstr>
      <vt:lpstr>3.5 Tahapan Application Architecture</vt:lpstr>
      <vt:lpstr>Simplified Systematic Methods</vt:lpstr>
      <vt:lpstr>Aktivitas Tahapan Application Architecture</vt:lpstr>
      <vt:lpstr>Artifact Tahapan Application Architecture</vt:lpstr>
      <vt:lpstr>PowerPoint Presentation</vt:lpstr>
      <vt:lpstr>Application Portfolio Catalog</vt:lpstr>
      <vt:lpstr>Application Principles</vt:lpstr>
      <vt:lpstr>Aplikasi Fungsi Pembelajaran dan Kemahasiswaan</vt:lpstr>
      <vt:lpstr>Aplikasi Fungsi Kelembagaan Iptek dan Dikti</vt:lpstr>
      <vt:lpstr>Aplikasi Fungsi Penganggaran dan Pengalokasian Dana Transfer ke Daerah, Dana Desa dan Hibah Daerah</vt:lpstr>
      <vt:lpstr>Application Portfolio Assessment</vt:lpstr>
      <vt:lpstr>Metodologi Application Portfolio Assessment</vt:lpstr>
      <vt:lpstr>ISO 25010 Model – Software Quality</vt:lpstr>
      <vt:lpstr>Aspek Penilaian (ISO 25010 Model)</vt:lpstr>
      <vt:lpstr>Application Portfolio Assessment</vt:lpstr>
      <vt:lpstr>PowerPoint Presentation</vt:lpstr>
      <vt:lpstr>Daftar Permintaan Pengembangan Aplikasi</vt:lpstr>
      <vt:lpstr>Application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User and Location Diagram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IV Tata Kelola Teknologi Informasi</dc:title>
  <dc:creator>Gigabyte UMPC</dc:creator>
  <cp:lastModifiedBy>Jefree</cp:lastModifiedBy>
  <cp:revision>163</cp:revision>
  <dcterms:created xsi:type="dcterms:W3CDTF">2010-10-02T03:44:33Z</dcterms:created>
  <dcterms:modified xsi:type="dcterms:W3CDTF">2022-12-21T02:32:56Z</dcterms:modified>
</cp:coreProperties>
</file>